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6" r:id="rId2"/>
    <p:sldId id="270" r:id="rId3"/>
    <p:sldId id="294" r:id="rId4"/>
    <p:sldId id="312" r:id="rId5"/>
    <p:sldId id="298" r:id="rId6"/>
    <p:sldId id="257" r:id="rId7"/>
    <p:sldId id="299" r:id="rId8"/>
    <p:sldId id="258" r:id="rId9"/>
    <p:sldId id="259" r:id="rId10"/>
    <p:sldId id="261" r:id="rId11"/>
    <p:sldId id="263" r:id="rId12"/>
    <p:sldId id="264" r:id="rId13"/>
    <p:sldId id="262" r:id="rId14"/>
    <p:sldId id="265" r:id="rId15"/>
    <p:sldId id="266" r:id="rId16"/>
    <p:sldId id="267" r:id="rId17"/>
    <p:sldId id="268" r:id="rId18"/>
    <p:sldId id="314" r:id="rId19"/>
    <p:sldId id="271" r:id="rId20"/>
    <p:sldId id="272" r:id="rId21"/>
    <p:sldId id="273" r:id="rId22"/>
    <p:sldId id="278" r:id="rId23"/>
    <p:sldId id="276" r:id="rId24"/>
    <p:sldId id="279" r:id="rId25"/>
    <p:sldId id="281" r:id="rId26"/>
    <p:sldId id="282" r:id="rId27"/>
    <p:sldId id="283" r:id="rId28"/>
    <p:sldId id="284" r:id="rId29"/>
    <p:sldId id="285" r:id="rId30"/>
    <p:sldId id="286" r:id="rId31"/>
    <p:sldId id="287" r:id="rId32"/>
    <p:sldId id="315" r:id="rId33"/>
    <p:sldId id="316" r:id="rId34"/>
    <p:sldId id="300" r:id="rId35"/>
    <p:sldId id="302" r:id="rId36"/>
    <p:sldId id="303" r:id="rId37"/>
    <p:sldId id="301" r:id="rId38"/>
    <p:sldId id="304" r:id="rId39"/>
    <p:sldId id="305" r:id="rId40"/>
    <p:sldId id="306" r:id="rId41"/>
    <p:sldId id="307" r:id="rId42"/>
    <p:sldId id="308" r:id="rId43"/>
    <p:sldId id="309" r:id="rId44"/>
    <p:sldId id="310" r:id="rId45"/>
    <p:sldId id="311" r:id="rId4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1F4F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71429" autoAdjust="0"/>
  </p:normalViewPr>
  <p:slideViewPr>
    <p:cSldViewPr>
      <p:cViewPr varScale="1">
        <p:scale>
          <a:sx n="55" d="100"/>
          <a:sy n="55" d="100"/>
        </p:scale>
        <p:origin x="-15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209" cy="465291"/>
          </a:xfrm>
          <a:prstGeom prst="rect">
            <a:avLst/>
          </a:prstGeom>
        </p:spPr>
        <p:txBody>
          <a:bodyPr vert="horz" lIns="89560" tIns="44780" rIns="89560" bIns="44780" rtlCol="0"/>
          <a:lstStyle>
            <a:lvl1pPr algn="l">
              <a:defRPr sz="1200"/>
            </a:lvl1pPr>
          </a:lstStyle>
          <a:p>
            <a:endParaRPr lang="en-US" dirty="0"/>
          </a:p>
        </p:txBody>
      </p:sp>
      <p:sp>
        <p:nvSpPr>
          <p:cNvPr id="3" name="Date Placeholder 2"/>
          <p:cNvSpPr>
            <a:spLocks noGrp="1"/>
          </p:cNvSpPr>
          <p:nvPr>
            <p:ph type="dt" sz="quarter" idx="1"/>
          </p:nvPr>
        </p:nvSpPr>
        <p:spPr>
          <a:xfrm>
            <a:off x="3884259" y="1"/>
            <a:ext cx="2972209" cy="465291"/>
          </a:xfrm>
          <a:prstGeom prst="rect">
            <a:avLst/>
          </a:prstGeom>
        </p:spPr>
        <p:txBody>
          <a:bodyPr vert="horz" lIns="89560" tIns="44780" rIns="89560" bIns="44780" rtlCol="0"/>
          <a:lstStyle>
            <a:lvl1pPr algn="r">
              <a:defRPr sz="1200"/>
            </a:lvl1pPr>
          </a:lstStyle>
          <a:p>
            <a:fld id="{BDAD0D01-55D9-4F53-AF4E-AB3A6CCF404F}" type="datetimeFigureOut">
              <a:rPr lang="en-US" smtClean="0"/>
              <a:pPr/>
              <a:t>9/18/2013</a:t>
            </a:fld>
            <a:endParaRPr lang="en-US" dirty="0"/>
          </a:p>
        </p:txBody>
      </p:sp>
      <p:sp>
        <p:nvSpPr>
          <p:cNvPr id="4" name="Footer Placeholder 3"/>
          <p:cNvSpPr>
            <a:spLocks noGrp="1"/>
          </p:cNvSpPr>
          <p:nvPr>
            <p:ph type="ftr" sz="quarter" idx="2"/>
          </p:nvPr>
        </p:nvSpPr>
        <p:spPr>
          <a:xfrm>
            <a:off x="1" y="8829537"/>
            <a:ext cx="2972209" cy="465291"/>
          </a:xfrm>
          <a:prstGeom prst="rect">
            <a:avLst/>
          </a:prstGeom>
        </p:spPr>
        <p:txBody>
          <a:bodyPr vert="horz" lIns="89560" tIns="44780" rIns="89560" bIns="447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259" y="8829537"/>
            <a:ext cx="2972209" cy="465291"/>
          </a:xfrm>
          <a:prstGeom prst="rect">
            <a:avLst/>
          </a:prstGeom>
        </p:spPr>
        <p:txBody>
          <a:bodyPr vert="horz" lIns="89560" tIns="44780" rIns="89560" bIns="44780" rtlCol="0" anchor="b"/>
          <a:lstStyle>
            <a:lvl1pPr algn="r">
              <a:defRPr sz="1200"/>
            </a:lvl1pPr>
          </a:lstStyle>
          <a:p>
            <a:fld id="{88577C3E-135D-4B8D-B542-8142DDA55ABF}" type="slidenum">
              <a:rPr lang="en-US" smtClean="0"/>
              <a:pPr/>
              <a:t>‹#›</a:t>
            </a:fld>
            <a:endParaRPr lang="en-US" dirty="0"/>
          </a:p>
        </p:txBody>
      </p:sp>
    </p:spTree>
    <p:extLst>
      <p:ext uri="{BB962C8B-B14F-4D97-AF65-F5344CB8AC3E}">
        <p14:creationId xmlns="" xmlns:p14="http://schemas.microsoft.com/office/powerpoint/2010/main" val="379228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2" tIns="46145" rIns="92292" bIns="4614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292" tIns="46145" rIns="92292" bIns="46145" rtlCol="0"/>
          <a:lstStyle>
            <a:lvl1pPr algn="r">
              <a:defRPr sz="1200"/>
            </a:lvl1pPr>
          </a:lstStyle>
          <a:p>
            <a:fld id="{01712021-5536-425E-A434-B0274413BA67}" type="datetimeFigureOut">
              <a:rPr lang="en-US" smtClean="0"/>
              <a:pPr/>
              <a:t>9/18/2013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292" tIns="46145" rIns="92292" bIns="46145"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292" tIns="46145" rIns="92292" bIns="461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2292" tIns="46145" rIns="92292" bIns="4614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292" tIns="46145" rIns="92292" bIns="46145" rtlCol="0" anchor="b"/>
          <a:lstStyle>
            <a:lvl1pPr algn="r">
              <a:defRPr sz="1200"/>
            </a:lvl1pPr>
          </a:lstStyle>
          <a:p>
            <a:fld id="{DB8D2104-4BC2-4AD1-AA22-F16914E679DC}" type="slidenum">
              <a:rPr lang="en-US" smtClean="0"/>
              <a:pPr/>
              <a:t>‹#›</a:t>
            </a:fld>
            <a:endParaRPr lang="en-US" dirty="0"/>
          </a:p>
        </p:txBody>
      </p:sp>
    </p:spTree>
    <p:extLst>
      <p:ext uri="{BB962C8B-B14F-4D97-AF65-F5344CB8AC3E}">
        <p14:creationId xmlns="" xmlns:p14="http://schemas.microsoft.com/office/powerpoint/2010/main" val="188857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PowerPoint</a:t>
            </a:r>
            <a:r>
              <a:rPr lang="en-US" baseline="0" dirty="0" smtClean="0"/>
              <a:t> with matching Listening Guide is long and comprehensive.  A suggestion would be to teach it over several days and make </a:t>
            </a:r>
            <a:r>
              <a:rPr lang="en-US" baseline="0" smtClean="0"/>
              <a:t>assignments from </a:t>
            </a:r>
            <a:r>
              <a:rPr lang="en-US" baseline="0" dirty="0" smtClean="0"/>
              <a:t>the activities found in </a:t>
            </a:r>
            <a:r>
              <a:rPr lang="en-US" baseline="0" smtClean="0"/>
              <a:t>the unit as you go along.</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Have students write</a:t>
            </a:r>
            <a:r>
              <a:rPr lang="en-US" baseline="0" dirty="0" smtClean="0"/>
              <a:t> their answers on scrap paper before you show the correct answer. </a:t>
            </a:r>
          </a:p>
          <a:p>
            <a:endParaRPr lang="en-US" baseline="0" dirty="0" smtClean="0"/>
          </a:p>
          <a:p>
            <a:r>
              <a:rPr lang="en-US" baseline="0" dirty="0" smtClean="0"/>
              <a:t>Students should be able to answer these questions without difficulty.</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Again, these</a:t>
            </a:r>
            <a:r>
              <a:rPr lang="en-US" baseline="0" dirty="0" smtClean="0"/>
              <a:t> equivalents should be memorized.  </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The can of soup is 10 ¾ ounces or 305 grams. We rounded the mental picture to 300 grams to make it easier to remember and use for estimating.</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Have students write</a:t>
            </a:r>
            <a:r>
              <a:rPr lang="en-US" baseline="0" dirty="0" smtClean="0"/>
              <a:t> their answers on scrap paper before you show the correct answer. </a:t>
            </a:r>
          </a:p>
          <a:p>
            <a:endParaRPr lang="en-US" baseline="0" dirty="0" smtClean="0"/>
          </a:p>
          <a:p>
            <a:r>
              <a:rPr lang="en-US" baseline="0" dirty="0" smtClean="0"/>
              <a:t>Students should be able to answer these questions without difficulty.</a:t>
            </a:r>
          </a:p>
          <a:p>
            <a:endParaRPr lang="en-US" baseline="0" dirty="0" smtClean="0"/>
          </a:p>
          <a:p>
            <a:r>
              <a:rPr lang="en-US" baseline="0" dirty="0" smtClean="0"/>
              <a:t>Ask them to guess the weight question, based on their experience holding a newborn, and how that weight compared to their mental picture of a half-full 2-liter soda bottle.  Actually, a full 2-liter bottle is about 5 lbs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pPr>
              <a:buFont typeface="Arial" pitchFamily="34" charset="0"/>
              <a:buChar char="•"/>
            </a:pPr>
            <a:r>
              <a:rPr lang="en-US" dirty="0" smtClean="0"/>
              <a:t> Point</a:t>
            </a:r>
            <a:r>
              <a:rPr lang="en-US" baseline="0" dirty="0" smtClean="0"/>
              <a:t> out that in healthcare,  cc and </a:t>
            </a:r>
            <a:r>
              <a:rPr lang="en-US" baseline="0" dirty="0" err="1" smtClean="0"/>
              <a:t>mL</a:t>
            </a:r>
            <a:r>
              <a:rPr lang="en-US" baseline="0" dirty="0" smtClean="0"/>
              <a:t> are the same thing.</a:t>
            </a:r>
          </a:p>
          <a:p>
            <a:pPr>
              <a:buFont typeface="Arial" pitchFamily="34" charset="0"/>
              <a:buChar char="•"/>
            </a:pPr>
            <a:r>
              <a:rPr lang="en-US" baseline="0" dirty="0" smtClean="0"/>
              <a:t> Also, the abbreviation for milliliter can be either </a:t>
            </a:r>
            <a:r>
              <a:rPr lang="en-US" baseline="0" dirty="0" err="1" smtClean="0"/>
              <a:t>mL</a:t>
            </a:r>
            <a:r>
              <a:rPr lang="en-US" baseline="0" dirty="0" smtClean="0"/>
              <a:t> or ml, whichever you prefer in your classroom.  Healthcare professionals need to recognize both.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One again, you are trying to get students</a:t>
            </a:r>
            <a:r>
              <a:rPr lang="en-US" baseline="0" dirty="0" smtClean="0"/>
              <a:t> to make a few mental images so that they can call on these images when you play the estimation game.</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Have students write</a:t>
            </a:r>
            <a:r>
              <a:rPr lang="en-US" baseline="0" dirty="0" smtClean="0"/>
              <a:t> their answers on scrap paper before you show the correct answer. </a:t>
            </a:r>
          </a:p>
          <a:p>
            <a:endParaRPr lang="en-US" baseline="0" dirty="0" smtClean="0"/>
          </a:p>
          <a:p>
            <a:r>
              <a:rPr lang="en-US" baseline="0" dirty="0" smtClean="0"/>
              <a:t>Students should be able to answer these questions without difficulty.</a:t>
            </a:r>
          </a:p>
          <a:p>
            <a:endParaRPr lang="en-US" dirty="0" smtClean="0"/>
          </a:p>
          <a:p>
            <a:r>
              <a:rPr lang="en-US" dirty="0" smtClean="0"/>
              <a:t>Note</a:t>
            </a:r>
            <a:r>
              <a:rPr lang="en-US" baseline="0" dirty="0" smtClean="0"/>
              <a:t> that a cup is 8 oz, although drinking cups come in many sizes.  A standard size coffee mug comfortably holds 240 </a:t>
            </a:r>
            <a:r>
              <a:rPr lang="en-US" baseline="0" dirty="0" err="1" smtClean="0"/>
              <a:t>mL.</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Have students write</a:t>
            </a:r>
            <a:r>
              <a:rPr lang="en-US" baseline="0" dirty="0" smtClean="0"/>
              <a:t> their answers on scrap paper before you show the correct answer. </a:t>
            </a:r>
          </a:p>
          <a:p>
            <a:endParaRPr lang="en-US" baseline="0" dirty="0" smtClean="0"/>
          </a:p>
          <a:p>
            <a:r>
              <a:rPr lang="en-US" baseline="0" dirty="0" smtClean="0"/>
              <a:t>Students should be able to answer these questions without difficulty.</a:t>
            </a:r>
          </a:p>
          <a:p>
            <a:endParaRPr lang="en-US" dirty="0" smtClean="0"/>
          </a:p>
          <a:p>
            <a:r>
              <a:rPr lang="en-US" dirty="0" smtClean="0"/>
              <a:t>Note</a:t>
            </a:r>
            <a:r>
              <a:rPr lang="en-US" baseline="0" dirty="0" smtClean="0"/>
              <a:t> that a cup is 8 oz, although drinking cups come in many sizes.  A standard size coffee mug comfortably holds 240 </a:t>
            </a:r>
            <a:r>
              <a:rPr lang="en-US" baseline="0" dirty="0" err="1" smtClean="0"/>
              <a:t>mL.</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For the next 5 slides, have students write their</a:t>
            </a:r>
            <a:r>
              <a:rPr lang="en-US" baseline="0" dirty="0" smtClean="0"/>
              <a:t> answers (fill in the blank) on scratch paper, before you reveal the answer.  Go slowly.  Your goal is for ALL students to get these right.</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Be aware</a:t>
            </a:r>
            <a:r>
              <a:rPr lang="en-US" baseline="0" dirty="0" smtClean="0"/>
              <a:t> that the first segment of this PowerPoint is designed as a simple, straightforward introduction to the metric system.  BEFORE doing conversions, we want students to have a picture in their head of metric measures.  When you mention a meter, they should be able to picture a meter stick – or the approximate distance from their toes to their waist.  For each metric measure, you want them to be able to recall a mental picture.</a:t>
            </a:r>
          </a:p>
          <a:p>
            <a:endParaRPr lang="en-US" baseline="0" dirty="0" smtClean="0"/>
          </a:p>
          <a:p>
            <a:r>
              <a:rPr lang="en-US" baseline="0" dirty="0" smtClean="0"/>
              <a:t>Many learners have a fear of math, compounded with a fear of the metric system.  If you move slowly and give them tools they can use, AND find ways to make this lesson enjoyable – you and your students will have fun, and success, learning the metric system.</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Metric Quiz</a:t>
            </a:r>
          </a:p>
          <a:p>
            <a:endParaRPr lang="en-US" dirty="0" smtClean="0"/>
          </a:p>
          <a:p>
            <a:r>
              <a:rPr lang="en-US" dirty="0" smtClean="0"/>
              <a:t>Have students write their answers on notebook paper.  You can either collect the quizzes, or let them</a:t>
            </a:r>
            <a:r>
              <a:rPr lang="en-US" baseline="0" dirty="0" smtClean="0"/>
              <a:t> grade them themselves.  Clearly, the goal is 100% correct.  </a:t>
            </a:r>
          </a:p>
          <a:p>
            <a:endParaRPr lang="en-US" baseline="0" dirty="0" smtClean="0"/>
          </a:p>
          <a:p>
            <a:r>
              <a:rPr lang="en-US" baseline="0" dirty="0" smtClean="0"/>
              <a:t>Give students as much time as they need.</a:t>
            </a:r>
          </a:p>
          <a:p>
            <a:endParaRPr lang="en-US" baseline="0" dirty="0" smtClean="0"/>
          </a:p>
          <a:p>
            <a:r>
              <a:rPr lang="en-US" baseline="0" dirty="0" smtClean="0"/>
              <a:t>Note:  If you have any students who scored under 70%, offer some lunchtime or after school remediation.   Start at the beginning and go back through this PowerPoint.  Have students think out loud for you to help you figure out where they are slipping up.  At the end of the day, ALL of your students should have an opportunity to be </a:t>
            </a:r>
            <a:r>
              <a:rPr lang="en-US" baseline="0" dirty="0" err="1" smtClean="0"/>
              <a:t>successsful</a:t>
            </a:r>
            <a:r>
              <a:rPr lang="en-US" baseline="0" dirty="0" smtClean="0"/>
              <a:t> in metric math.</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a:buFont typeface="Arial" pitchFamily="34" charset="0"/>
              <a:buChar char="•"/>
            </a:pPr>
            <a:r>
              <a:rPr lang="en-US" baseline="0" dirty="0" smtClean="0"/>
              <a:t> Ask students to take notes during this part.</a:t>
            </a:r>
          </a:p>
          <a:p>
            <a:pPr>
              <a:buFont typeface="Arial" pitchFamily="34" charset="0"/>
              <a:buChar char="•"/>
            </a:pPr>
            <a:r>
              <a:rPr lang="en-US" baseline="0" dirty="0" smtClean="0"/>
              <a:t> Another option is to have them make flash cards as you go through each metric to household equivalent</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Have students write their answers on scratch paper.  Let 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a:buFont typeface="Arial" pitchFamily="34" charset="0"/>
              <a:buChar char="•"/>
            </a:pPr>
            <a:r>
              <a:rPr lang="en-US" baseline="0" dirty="0" smtClean="0"/>
              <a:t> Ask students to take notes during this part.</a:t>
            </a:r>
          </a:p>
          <a:p>
            <a:pPr>
              <a:buFont typeface="Arial" pitchFamily="34" charset="0"/>
              <a:buChar char="•"/>
            </a:pPr>
            <a:r>
              <a:rPr lang="en-US" baseline="0" dirty="0" smtClean="0"/>
              <a:t> Another option is to have them make flash cards as you go through each metric to household equivalent</a:t>
            </a:r>
          </a:p>
          <a:p>
            <a:pPr>
              <a:buFont typeface="Arial" pitchFamily="34" charset="0"/>
              <a:buChar char="•"/>
            </a:pPr>
            <a:endParaRPr lang="en-US" baseline="0" dirty="0" smtClean="0"/>
          </a:p>
          <a:p>
            <a:pPr>
              <a:buFont typeface="Arial" pitchFamily="34" charset="0"/>
              <a:buChar char="•"/>
            </a:pPr>
            <a:r>
              <a:rPr lang="en-US" baseline="0" dirty="0" smtClean="0"/>
              <a:t>NOTE – the last bullet seems like simple logic, but make sure ALL your students can visualize the concept.  If you have a meter stick, show them!</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Have students write their answers on scratch paper.  Let them use a calculator and their notes or flash cards.</a:t>
            </a:r>
          </a:p>
          <a:p>
            <a:endParaRPr lang="en-US" baseline="0" dirty="0" smtClean="0"/>
          </a:p>
        </p:txBody>
      </p:sp>
      <p:sp>
        <p:nvSpPr>
          <p:cNvPr id="4" name="Slide Number Placeholder 3"/>
          <p:cNvSpPr>
            <a:spLocks noGrp="1"/>
          </p:cNvSpPr>
          <p:nvPr>
            <p:ph type="sldNum" sz="quarter" idx="10"/>
          </p:nvPr>
        </p:nvSpPr>
        <p:spPr/>
        <p:txBody>
          <a:bodyPr/>
          <a:lstStyle/>
          <a:p>
            <a:fld id="{DB8D2104-4BC2-4AD1-AA22-F16914E679D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a:buFont typeface="Arial" pitchFamily="34" charset="0"/>
              <a:buChar char="•"/>
            </a:pPr>
            <a:r>
              <a:rPr lang="en-US" baseline="0" dirty="0" smtClean="0"/>
              <a:t> Ask students to take notes during this part.</a:t>
            </a:r>
          </a:p>
          <a:p>
            <a:pPr>
              <a:buFont typeface="Arial" pitchFamily="34" charset="0"/>
              <a:buChar char="•"/>
            </a:pPr>
            <a:r>
              <a:rPr lang="en-US" baseline="0" dirty="0" smtClean="0"/>
              <a:t> Another option is to have them make flash cards as you go through each metric to household equivalent</a:t>
            </a:r>
          </a:p>
          <a:p>
            <a:pPr>
              <a:buFont typeface="Arial" pitchFamily="34" charset="0"/>
              <a:buChar char="•"/>
            </a:pPr>
            <a:endParaRPr lang="en-US" baseline="0"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Pause after the 3</a:t>
            </a:r>
            <a:r>
              <a:rPr lang="en-US" baseline="30000" dirty="0" smtClean="0"/>
              <a:t>rd</a:t>
            </a:r>
            <a:r>
              <a:rPr lang="en-US" baseline="0" dirty="0" smtClean="0"/>
              <a:t> bullet and ask students to think it through </a:t>
            </a:r>
            <a:r>
              <a:rPr lang="en-US" baseline="0" smtClean="0"/>
              <a:t>and suggest </a:t>
            </a:r>
            <a:r>
              <a:rPr lang="en-US" baseline="0" dirty="0" smtClean="0"/>
              <a:t>possibilities before you show the 4</a:t>
            </a:r>
            <a:r>
              <a:rPr lang="en-US" baseline="30000" dirty="0" smtClean="0"/>
              <a:t>th</a:t>
            </a:r>
            <a:r>
              <a:rPr lang="en-US" baseline="0" dirty="0" smtClean="0"/>
              <a:t> bullet.</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Have students write their answers on scratch paper.  Let 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a:buFont typeface="Arial" pitchFamily="34" charset="0"/>
              <a:buChar char="•"/>
            </a:pPr>
            <a:r>
              <a:rPr lang="en-US" baseline="0" dirty="0" smtClean="0"/>
              <a:t> Ask students to take notes during this part.</a:t>
            </a:r>
          </a:p>
          <a:p>
            <a:pPr>
              <a:buFont typeface="Arial" pitchFamily="34" charset="0"/>
              <a:buChar char="•"/>
            </a:pPr>
            <a:r>
              <a:rPr lang="en-US" baseline="0" dirty="0" smtClean="0"/>
              <a:t> Another option is to have them make flash cards as you go through each metric to household equivalent</a:t>
            </a:r>
          </a:p>
          <a:p>
            <a:pPr>
              <a:buFont typeface="Arial" pitchFamily="34" charset="0"/>
              <a:buChar char="•"/>
            </a:pPr>
            <a:endParaRPr lang="en-US" baseline="0"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smtClean="0"/>
              <a:t>Whole numbers:</a:t>
            </a:r>
            <a:r>
              <a:rPr lang="en-US" dirty="0" smtClean="0"/>
              <a:t> The counting numbers and zero; they do not contain decimals or fractions.</a:t>
            </a:r>
          </a:p>
          <a:p>
            <a:pPr lvl="0"/>
            <a:r>
              <a:rPr lang="en-US" u="sng" dirty="0" smtClean="0"/>
              <a:t>Non-whole numbers</a:t>
            </a:r>
            <a:r>
              <a:rPr lang="en-US" dirty="0" smtClean="0"/>
              <a:t>: Numbers that have decimals 				</a:t>
            </a:r>
            <a:r>
              <a:rPr lang="en-US" dirty="0" smtClean="0">
                <a:solidFill>
                  <a:schemeClr val="accent1">
                    <a:lumMod val="50000"/>
                  </a:schemeClr>
                </a:solidFill>
              </a:rPr>
              <a:t>ex:  12.25</a:t>
            </a:r>
          </a:p>
          <a:p>
            <a:pPr lvl="0"/>
            <a:r>
              <a:rPr lang="en-US" u="sng" dirty="0" smtClean="0"/>
              <a:t>Mixed numbers</a:t>
            </a:r>
            <a:r>
              <a:rPr lang="en-US" dirty="0" smtClean="0"/>
              <a:t>: Whole numbers and a fraction      				</a:t>
            </a:r>
            <a:r>
              <a:rPr lang="en-US" dirty="0" smtClean="0">
                <a:solidFill>
                  <a:schemeClr val="accent1">
                    <a:lumMod val="50000"/>
                  </a:schemeClr>
                </a:solidFill>
              </a:rPr>
              <a:t> ex: 12 ½   </a:t>
            </a:r>
          </a:p>
          <a:p>
            <a:pPr lvl="0"/>
            <a:r>
              <a:rPr lang="en-US" u="sng" dirty="0" smtClean="0"/>
              <a:t>Percentages</a:t>
            </a:r>
            <a:r>
              <a:rPr lang="en-US" dirty="0" smtClean="0"/>
              <a:t>: Represents part or all of something </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pPr marL="223900" indent="-223900">
              <a:buAutoNum type="arabicPeriod"/>
            </a:pPr>
            <a:r>
              <a:rPr lang="en-US" baseline="0" dirty="0" smtClean="0"/>
              <a:t>Have students write their answers on scratch paper.  </a:t>
            </a:r>
          </a:p>
          <a:p>
            <a:pPr marL="223900" indent="-223900">
              <a:buAutoNum type="arabicPeriod"/>
            </a:pPr>
            <a:r>
              <a:rPr lang="en-US" baseline="0" dirty="0" smtClean="0"/>
              <a:t>Let 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35</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36</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37</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38</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41</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43</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44</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45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a:t>
            </a:r>
            <a:r>
              <a:rPr lang="en-US" baseline="0" dirty="0" smtClean="0"/>
              <a:t> </a:t>
            </a:r>
            <a:r>
              <a:rPr lang="en-US" dirty="0" smtClean="0"/>
              <a:t>(19+20+21+23+18+25+26) = 152</a:t>
            </a:r>
          </a:p>
          <a:p>
            <a:r>
              <a:rPr lang="en-US" dirty="0" smtClean="0"/>
              <a:t>Divide by 7 and get 21.7 (22)</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Ask the question:</a:t>
            </a:r>
            <a:r>
              <a:rPr lang="en-US" baseline="0" dirty="0" smtClean="0"/>
              <a:t>  “</a:t>
            </a:r>
            <a:r>
              <a:rPr lang="en-US" dirty="0" smtClean="0"/>
              <a:t>Why do we use the metric</a:t>
            </a:r>
            <a:r>
              <a:rPr lang="en-US" baseline="0" dirty="0" smtClean="0"/>
              <a:t> system?”  </a:t>
            </a:r>
          </a:p>
          <a:p>
            <a:r>
              <a:rPr lang="en-US" baseline="0" dirty="0" smtClean="0"/>
              <a:t>Encourage student responses before you reveal the three reasons given.</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endParaRPr lang="en-US" baseline="0" dirty="0" smtClean="0"/>
          </a:p>
          <a:p>
            <a:r>
              <a:rPr lang="en-US" baseline="0" dirty="0" smtClean="0"/>
              <a:t>This slide is designed to show the progression.    We will focus on the measures most used in a healthcare setting.</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Ask</a:t>
            </a:r>
            <a:r>
              <a:rPr lang="en-US" baseline="0" dirty="0" smtClean="0"/>
              <a:t> students to memorize these measures of length.</a:t>
            </a:r>
            <a:endParaRPr lang="en-US"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This slide</a:t>
            </a:r>
            <a:r>
              <a:rPr lang="en-US" baseline="0" dirty="0" smtClean="0"/>
              <a:t> prompts a group activity.</a:t>
            </a:r>
          </a:p>
          <a:p>
            <a:endParaRPr lang="en-US" baseline="0" dirty="0" smtClean="0"/>
          </a:p>
          <a:p>
            <a:pPr marL="230728" indent="-230728">
              <a:buAutoNum type="arabicPeriod"/>
            </a:pPr>
            <a:r>
              <a:rPr lang="en-US" baseline="0" dirty="0" smtClean="0"/>
              <a:t>Divide students into pairs or small groups, each with a meter stick or ruler with cm and mm</a:t>
            </a:r>
          </a:p>
          <a:p>
            <a:pPr marL="230728" indent="-230728">
              <a:buAutoNum type="arabicPeriod"/>
            </a:pPr>
            <a:r>
              <a:rPr lang="en-US" baseline="0" dirty="0" smtClean="0"/>
              <a:t>Have them make a mental picture of a kilometer (2 ½ times around a football field)</a:t>
            </a:r>
          </a:p>
          <a:p>
            <a:pPr marL="230728" indent="-230728">
              <a:buAutoNum type="arabicPeriod"/>
            </a:pPr>
            <a:r>
              <a:rPr lang="en-US" baseline="0" dirty="0" smtClean="0"/>
              <a:t>For the remaining measures, they should use their body and the meter stick or ruler to get a mental picture of each measure.  For example:	</a:t>
            </a:r>
          </a:p>
          <a:p>
            <a:pPr marL="230728" indent="-230728"/>
            <a:r>
              <a:rPr lang="en-US" baseline="0" dirty="0" smtClean="0"/>
              <a:t>		Meter – distance from the floor to my waist (obviously, this depends on the height of the student)</a:t>
            </a:r>
          </a:p>
          <a:p>
            <a:pPr marL="230728" indent="-230728"/>
            <a:r>
              <a:rPr lang="en-US" baseline="0" dirty="0" smtClean="0"/>
              <a:t>		Centimeter – width of my index fingernail</a:t>
            </a:r>
          </a:p>
          <a:p>
            <a:pPr marL="230728" indent="-230728"/>
            <a:r>
              <a:rPr lang="en-US" baseline="0" dirty="0" smtClean="0"/>
              <a:t>		Millimeter – thickness of my fingernail	</a:t>
            </a:r>
          </a:p>
          <a:p>
            <a:pPr marL="230728" indent="-230728"/>
            <a:endParaRPr lang="en-US" baseline="0" dirty="0" smtClean="0"/>
          </a:p>
          <a:p>
            <a:pPr marL="230728" indent="-230728">
              <a:buFont typeface="Arial" pitchFamily="34" charset="0"/>
              <a:buChar char="•"/>
            </a:pPr>
            <a:r>
              <a:rPr lang="en-US" baseline="0" dirty="0" smtClean="0"/>
              <a:t>Be sure they keep it clean!  </a:t>
            </a:r>
          </a:p>
          <a:p>
            <a:pPr marL="230728" indent="-230728">
              <a:buFont typeface="Arial" pitchFamily="34" charset="0"/>
              <a:buChar char="•"/>
            </a:pPr>
            <a:r>
              <a:rPr lang="en-US" baseline="0" dirty="0" smtClean="0"/>
              <a:t>Note:  Having a mental picture of these measures can be a big help when students start doing conversion problems.</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path path="shape">
            <a:fillToRect l="7500" t="33333" r="7501" b="50000"/>
          </a:path>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2259013"/>
            <a:ext cx="9142413" cy="4597400"/>
            <a:chOff x="0" y="1423"/>
            <a:chExt cx="5759" cy="2896"/>
          </a:xfrm>
        </p:grpSpPr>
        <p:pic>
          <p:nvPicPr>
            <p:cNvPr id="3075" name="Picture 3"/>
            <p:cNvPicPr>
              <a:picLocks noChangeArrowheads="1"/>
            </p:cNvPicPr>
            <p:nvPr/>
          </p:nvPicPr>
          <p:blipFill>
            <a:blip r:embed="rId2" cstate="print"/>
            <a:srcRect r="27339" b="11440"/>
            <a:stretch>
              <a:fillRect/>
            </a:stretch>
          </p:blipFill>
          <p:spPr bwMode="auto">
            <a:xfrm>
              <a:off x="3976" y="1423"/>
              <a:ext cx="1783" cy="2896"/>
            </a:xfrm>
            <a:prstGeom prst="rect">
              <a:avLst/>
            </a:prstGeom>
            <a:noFill/>
            <a:ln w="9525">
              <a:noFill/>
              <a:miter lim="800000"/>
              <a:headEnd/>
              <a:tailEnd/>
            </a:ln>
            <a:effectLst/>
          </p:spPr>
        </p:pic>
        <p:sp>
          <p:nvSpPr>
            <p:cNvPr id="3076" name="Freeform 4"/>
            <p:cNvSpPr>
              <a:spLocks/>
            </p:cNvSpPr>
            <p:nvPr/>
          </p:nvSpPr>
          <p:spPr bwMode="auto">
            <a:xfrm>
              <a:off x="0" y="3378"/>
              <a:ext cx="2509" cy="196"/>
            </a:xfrm>
            <a:custGeom>
              <a:avLst/>
              <a:gdLst/>
              <a:ahLst/>
              <a:cxnLst>
                <a:cxn ang="0">
                  <a:pos x="39" y="61"/>
                </a:cxn>
                <a:cxn ang="0">
                  <a:pos x="104" y="28"/>
                </a:cxn>
                <a:cxn ang="0">
                  <a:pos x="182" y="13"/>
                </a:cxn>
                <a:cxn ang="0">
                  <a:pos x="281" y="13"/>
                </a:cxn>
                <a:cxn ang="0">
                  <a:pos x="357" y="34"/>
                </a:cxn>
                <a:cxn ang="0">
                  <a:pos x="440" y="85"/>
                </a:cxn>
                <a:cxn ang="0">
                  <a:pos x="509" y="129"/>
                </a:cxn>
                <a:cxn ang="0">
                  <a:pos x="626" y="148"/>
                </a:cxn>
                <a:cxn ang="0">
                  <a:pos x="728" y="135"/>
                </a:cxn>
                <a:cxn ang="0">
                  <a:pos x="806" y="93"/>
                </a:cxn>
                <a:cxn ang="0">
                  <a:pos x="899" y="36"/>
                </a:cxn>
                <a:cxn ang="0">
                  <a:pos x="998" y="4"/>
                </a:cxn>
                <a:cxn ang="0">
                  <a:pos x="1119" y="6"/>
                </a:cxn>
                <a:cxn ang="0">
                  <a:pos x="1214" y="39"/>
                </a:cxn>
                <a:cxn ang="0">
                  <a:pos x="1308" y="102"/>
                </a:cxn>
                <a:cxn ang="0">
                  <a:pos x="1403" y="133"/>
                </a:cxn>
                <a:cxn ang="0">
                  <a:pos x="1514" y="133"/>
                </a:cxn>
                <a:cxn ang="0">
                  <a:pos x="1593" y="111"/>
                </a:cxn>
                <a:cxn ang="0">
                  <a:pos x="1668" y="61"/>
                </a:cxn>
                <a:cxn ang="0">
                  <a:pos x="1754" y="18"/>
                </a:cxn>
                <a:cxn ang="0">
                  <a:pos x="1844" y="1"/>
                </a:cxn>
                <a:cxn ang="0">
                  <a:pos x="1958" y="4"/>
                </a:cxn>
                <a:cxn ang="0">
                  <a:pos x="2039" y="33"/>
                </a:cxn>
                <a:cxn ang="0">
                  <a:pos x="2118" y="88"/>
                </a:cxn>
                <a:cxn ang="0">
                  <a:pos x="2192" y="124"/>
                </a:cxn>
                <a:cxn ang="0">
                  <a:pos x="2303" y="138"/>
                </a:cxn>
                <a:cxn ang="0">
                  <a:pos x="2412" y="106"/>
                </a:cxn>
                <a:cxn ang="0">
                  <a:pos x="2463" y="66"/>
                </a:cxn>
                <a:cxn ang="0">
                  <a:pos x="2489" y="61"/>
                </a:cxn>
                <a:cxn ang="0">
                  <a:pos x="2507" y="76"/>
                </a:cxn>
                <a:cxn ang="0">
                  <a:pos x="2508" y="96"/>
                </a:cxn>
                <a:cxn ang="0">
                  <a:pos x="2490" y="118"/>
                </a:cxn>
                <a:cxn ang="0">
                  <a:pos x="2429" y="160"/>
                </a:cxn>
                <a:cxn ang="0">
                  <a:pos x="2352" y="183"/>
                </a:cxn>
                <a:cxn ang="0">
                  <a:pos x="2238" y="184"/>
                </a:cxn>
                <a:cxn ang="0">
                  <a:pos x="2156" y="172"/>
                </a:cxn>
                <a:cxn ang="0">
                  <a:pos x="2076" y="133"/>
                </a:cxn>
                <a:cxn ang="0">
                  <a:pos x="2018" y="87"/>
                </a:cxn>
                <a:cxn ang="0">
                  <a:pos x="1934" y="55"/>
                </a:cxn>
                <a:cxn ang="0">
                  <a:pos x="1836" y="49"/>
                </a:cxn>
                <a:cxn ang="0">
                  <a:pos x="1743" y="79"/>
                </a:cxn>
                <a:cxn ang="0">
                  <a:pos x="1677" y="118"/>
                </a:cxn>
                <a:cxn ang="0">
                  <a:pos x="1586" y="165"/>
                </a:cxn>
                <a:cxn ang="0">
                  <a:pos x="1475" y="186"/>
                </a:cxn>
                <a:cxn ang="0">
                  <a:pos x="1377" y="180"/>
                </a:cxn>
                <a:cxn ang="0">
                  <a:pos x="1269" y="136"/>
                </a:cxn>
                <a:cxn ang="0">
                  <a:pos x="1197" y="84"/>
                </a:cxn>
                <a:cxn ang="0">
                  <a:pos x="1128" y="55"/>
                </a:cxn>
                <a:cxn ang="0">
                  <a:pos x="1020" y="49"/>
                </a:cxn>
                <a:cxn ang="0">
                  <a:pos x="914" y="78"/>
                </a:cxn>
                <a:cxn ang="0">
                  <a:pos x="831" y="135"/>
                </a:cxn>
                <a:cxn ang="0">
                  <a:pos x="713" y="187"/>
                </a:cxn>
                <a:cxn ang="0">
                  <a:pos x="600" y="195"/>
                </a:cxn>
                <a:cxn ang="0">
                  <a:pos x="494" y="175"/>
                </a:cxn>
                <a:cxn ang="0">
                  <a:pos x="408" y="123"/>
                </a:cxn>
                <a:cxn ang="0">
                  <a:pos x="338" y="79"/>
                </a:cxn>
                <a:cxn ang="0">
                  <a:pos x="251" y="60"/>
                </a:cxn>
                <a:cxn ang="0">
                  <a:pos x="144" y="67"/>
                </a:cxn>
                <a:cxn ang="0">
                  <a:pos x="56" y="108"/>
                </a:cxn>
                <a:cxn ang="0">
                  <a:pos x="5" y="93"/>
                </a:cxn>
              </a:cxnLst>
              <a:rect l="0" t="0" r="r" b="b"/>
              <a:pathLst>
                <a:path w="2509" h="196">
                  <a:moveTo>
                    <a:pt x="5" y="93"/>
                  </a:moveTo>
                  <a:lnTo>
                    <a:pt x="39" y="61"/>
                  </a:lnTo>
                  <a:lnTo>
                    <a:pt x="71" y="43"/>
                  </a:lnTo>
                  <a:lnTo>
                    <a:pt x="104" y="28"/>
                  </a:lnTo>
                  <a:lnTo>
                    <a:pt x="144" y="18"/>
                  </a:lnTo>
                  <a:lnTo>
                    <a:pt x="182" y="13"/>
                  </a:lnTo>
                  <a:lnTo>
                    <a:pt x="227" y="10"/>
                  </a:lnTo>
                  <a:lnTo>
                    <a:pt x="281" y="13"/>
                  </a:lnTo>
                  <a:lnTo>
                    <a:pt x="321" y="22"/>
                  </a:lnTo>
                  <a:lnTo>
                    <a:pt x="357" y="34"/>
                  </a:lnTo>
                  <a:lnTo>
                    <a:pt x="408" y="60"/>
                  </a:lnTo>
                  <a:lnTo>
                    <a:pt x="440" y="85"/>
                  </a:lnTo>
                  <a:lnTo>
                    <a:pt x="474" y="111"/>
                  </a:lnTo>
                  <a:lnTo>
                    <a:pt x="509" y="129"/>
                  </a:lnTo>
                  <a:lnTo>
                    <a:pt x="561" y="142"/>
                  </a:lnTo>
                  <a:lnTo>
                    <a:pt x="626" y="148"/>
                  </a:lnTo>
                  <a:lnTo>
                    <a:pt x="677" y="145"/>
                  </a:lnTo>
                  <a:lnTo>
                    <a:pt x="728" y="135"/>
                  </a:lnTo>
                  <a:lnTo>
                    <a:pt x="770" y="117"/>
                  </a:lnTo>
                  <a:lnTo>
                    <a:pt x="806" y="93"/>
                  </a:lnTo>
                  <a:lnTo>
                    <a:pt x="860" y="57"/>
                  </a:lnTo>
                  <a:lnTo>
                    <a:pt x="899" y="36"/>
                  </a:lnTo>
                  <a:lnTo>
                    <a:pt x="950" y="13"/>
                  </a:lnTo>
                  <a:lnTo>
                    <a:pt x="998" y="4"/>
                  </a:lnTo>
                  <a:lnTo>
                    <a:pt x="1043" y="3"/>
                  </a:lnTo>
                  <a:lnTo>
                    <a:pt x="1119" y="6"/>
                  </a:lnTo>
                  <a:lnTo>
                    <a:pt x="1181" y="21"/>
                  </a:lnTo>
                  <a:lnTo>
                    <a:pt x="1214" y="39"/>
                  </a:lnTo>
                  <a:lnTo>
                    <a:pt x="1260" y="66"/>
                  </a:lnTo>
                  <a:lnTo>
                    <a:pt x="1308" y="102"/>
                  </a:lnTo>
                  <a:lnTo>
                    <a:pt x="1349" y="121"/>
                  </a:lnTo>
                  <a:lnTo>
                    <a:pt x="1403" y="133"/>
                  </a:lnTo>
                  <a:lnTo>
                    <a:pt x="1458" y="138"/>
                  </a:lnTo>
                  <a:lnTo>
                    <a:pt x="1514" y="133"/>
                  </a:lnTo>
                  <a:lnTo>
                    <a:pt x="1557" y="123"/>
                  </a:lnTo>
                  <a:lnTo>
                    <a:pt x="1593" y="111"/>
                  </a:lnTo>
                  <a:lnTo>
                    <a:pt x="1635" y="84"/>
                  </a:lnTo>
                  <a:lnTo>
                    <a:pt x="1668" y="61"/>
                  </a:lnTo>
                  <a:lnTo>
                    <a:pt x="1704" y="39"/>
                  </a:lnTo>
                  <a:lnTo>
                    <a:pt x="1754" y="18"/>
                  </a:lnTo>
                  <a:lnTo>
                    <a:pt x="1794" y="6"/>
                  </a:lnTo>
                  <a:lnTo>
                    <a:pt x="1844" y="1"/>
                  </a:lnTo>
                  <a:lnTo>
                    <a:pt x="1907" y="0"/>
                  </a:lnTo>
                  <a:lnTo>
                    <a:pt x="1958" y="4"/>
                  </a:lnTo>
                  <a:lnTo>
                    <a:pt x="2003" y="18"/>
                  </a:lnTo>
                  <a:lnTo>
                    <a:pt x="2039" y="33"/>
                  </a:lnTo>
                  <a:lnTo>
                    <a:pt x="2073" y="54"/>
                  </a:lnTo>
                  <a:lnTo>
                    <a:pt x="2118" y="88"/>
                  </a:lnTo>
                  <a:lnTo>
                    <a:pt x="2153" y="109"/>
                  </a:lnTo>
                  <a:lnTo>
                    <a:pt x="2192" y="124"/>
                  </a:lnTo>
                  <a:lnTo>
                    <a:pt x="2244" y="135"/>
                  </a:lnTo>
                  <a:lnTo>
                    <a:pt x="2303" y="138"/>
                  </a:lnTo>
                  <a:lnTo>
                    <a:pt x="2355" y="129"/>
                  </a:lnTo>
                  <a:lnTo>
                    <a:pt x="2412" y="106"/>
                  </a:lnTo>
                  <a:lnTo>
                    <a:pt x="2439" y="87"/>
                  </a:lnTo>
                  <a:lnTo>
                    <a:pt x="2463" y="66"/>
                  </a:lnTo>
                  <a:lnTo>
                    <a:pt x="2475" y="61"/>
                  </a:lnTo>
                  <a:lnTo>
                    <a:pt x="2489" y="61"/>
                  </a:lnTo>
                  <a:lnTo>
                    <a:pt x="2499" y="66"/>
                  </a:lnTo>
                  <a:lnTo>
                    <a:pt x="2507" y="76"/>
                  </a:lnTo>
                  <a:lnTo>
                    <a:pt x="2508" y="85"/>
                  </a:lnTo>
                  <a:lnTo>
                    <a:pt x="2508" y="96"/>
                  </a:lnTo>
                  <a:lnTo>
                    <a:pt x="2504" y="106"/>
                  </a:lnTo>
                  <a:lnTo>
                    <a:pt x="2490" y="118"/>
                  </a:lnTo>
                  <a:lnTo>
                    <a:pt x="2463" y="139"/>
                  </a:lnTo>
                  <a:lnTo>
                    <a:pt x="2429" y="160"/>
                  </a:lnTo>
                  <a:lnTo>
                    <a:pt x="2399" y="172"/>
                  </a:lnTo>
                  <a:lnTo>
                    <a:pt x="2352" y="183"/>
                  </a:lnTo>
                  <a:lnTo>
                    <a:pt x="2298" y="186"/>
                  </a:lnTo>
                  <a:lnTo>
                    <a:pt x="2238" y="184"/>
                  </a:lnTo>
                  <a:lnTo>
                    <a:pt x="2192" y="180"/>
                  </a:lnTo>
                  <a:lnTo>
                    <a:pt x="2156" y="172"/>
                  </a:lnTo>
                  <a:lnTo>
                    <a:pt x="2114" y="156"/>
                  </a:lnTo>
                  <a:lnTo>
                    <a:pt x="2076" y="133"/>
                  </a:lnTo>
                  <a:lnTo>
                    <a:pt x="2049" y="112"/>
                  </a:lnTo>
                  <a:lnTo>
                    <a:pt x="2018" y="87"/>
                  </a:lnTo>
                  <a:lnTo>
                    <a:pt x="1977" y="67"/>
                  </a:lnTo>
                  <a:lnTo>
                    <a:pt x="1934" y="55"/>
                  </a:lnTo>
                  <a:lnTo>
                    <a:pt x="1886" y="49"/>
                  </a:lnTo>
                  <a:lnTo>
                    <a:pt x="1836" y="49"/>
                  </a:lnTo>
                  <a:lnTo>
                    <a:pt x="1776" y="64"/>
                  </a:lnTo>
                  <a:lnTo>
                    <a:pt x="1743" y="79"/>
                  </a:lnTo>
                  <a:lnTo>
                    <a:pt x="1707" y="99"/>
                  </a:lnTo>
                  <a:lnTo>
                    <a:pt x="1677" y="118"/>
                  </a:lnTo>
                  <a:lnTo>
                    <a:pt x="1626" y="147"/>
                  </a:lnTo>
                  <a:lnTo>
                    <a:pt x="1586" y="165"/>
                  </a:lnTo>
                  <a:lnTo>
                    <a:pt x="1535" y="180"/>
                  </a:lnTo>
                  <a:lnTo>
                    <a:pt x="1475" y="186"/>
                  </a:lnTo>
                  <a:lnTo>
                    <a:pt x="1437" y="186"/>
                  </a:lnTo>
                  <a:lnTo>
                    <a:pt x="1377" y="180"/>
                  </a:lnTo>
                  <a:lnTo>
                    <a:pt x="1322" y="165"/>
                  </a:lnTo>
                  <a:lnTo>
                    <a:pt x="1269" y="136"/>
                  </a:lnTo>
                  <a:lnTo>
                    <a:pt x="1230" y="109"/>
                  </a:lnTo>
                  <a:lnTo>
                    <a:pt x="1197" y="84"/>
                  </a:lnTo>
                  <a:lnTo>
                    <a:pt x="1163" y="67"/>
                  </a:lnTo>
                  <a:lnTo>
                    <a:pt x="1128" y="55"/>
                  </a:lnTo>
                  <a:lnTo>
                    <a:pt x="1071" y="48"/>
                  </a:lnTo>
                  <a:lnTo>
                    <a:pt x="1020" y="49"/>
                  </a:lnTo>
                  <a:lnTo>
                    <a:pt x="974" y="57"/>
                  </a:lnTo>
                  <a:lnTo>
                    <a:pt x="914" y="78"/>
                  </a:lnTo>
                  <a:lnTo>
                    <a:pt x="879" y="103"/>
                  </a:lnTo>
                  <a:lnTo>
                    <a:pt x="831" y="135"/>
                  </a:lnTo>
                  <a:lnTo>
                    <a:pt x="777" y="166"/>
                  </a:lnTo>
                  <a:lnTo>
                    <a:pt x="713" y="187"/>
                  </a:lnTo>
                  <a:lnTo>
                    <a:pt x="659" y="193"/>
                  </a:lnTo>
                  <a:lnTo>
                    <a:pt x="600" y="195"/>
                  </a:lnTo>
                  <a:lnTo>
                    <a:pt x="543" y="189"/>
                  </a:lnTo>
                  <a:lnTo>
                    <a:pt x="494" y="175"/>
                  </a:lnTo>
                  <a:lnTo>
                    <a:pt x="450" y="154"/>
                  </a:lnTo>
                  <a:lnTo>
                    <a:pt x="408" y="123"/>
                  </a:lnTo>
                  <a:lnTo>
                    <a:pt x="377" y="99"/>
                  </a:lnTo>
                  <a:lnTo>
                    <a:pt x="338" y="79"/>
                  </a:lnTo>
                  <a:lnTo>
                    <a:pt x="291" y="64"/>
                  </a:lnTo>
                  <a:lnTo>
                    <a:pt x="251" y="60"/>
                  </a:lnTo>
                  <a:lnTo>
                    <a:pt x="191" y="58"/>
                  </a:lnTo>
                  <a:lnTo>
                    <a:pt x="144" y="67"/>
                  </a:lnTo>
                  <a:lnTo>
                    <a:pt x="96" y="82"/>
                  </a:lnTo>
                  <a:lnTo>
                    <a:pt x="56" y="108"/>
                  </a:lnTo>
                  <a:lnTo>
                    <a:pt x="0" y="157"/>
                  </a:lnTo>
                  <a:lnTo>
                    <a:pt x="5" y="93"/>
                  </a:lnTo>
                </a:path>
              </a:pathLst>
            </a:custGeom>
            <a:solidFill>
              <a:schemeClr val="bg2"/>
            </a:solidFill>
            <a:ln w="9525">
              <a:noFill/>
              <a:round/>
              <a:headEnd type="none" w="sm" len="sm"/>
              <a:tailEnd type="none" w="sm" len="sm"/>
            </a:ln>
            <a:effectLst/>
          </p:spPr>
          <p:txBody>
            <a:bodyPr/>
            <a:lstStyle/>
            <a:p>
              <a:endParaRPr lang="en-US"/>
            </a:p>
          </p:txBody>
        </p:sp>
        <p:pic>
          <p:nvPicPr>
            <p:cNvPr id="3077" name="Picture 5"/>
            <p:cNvPicPr>
              <a:picLocks noChangeArrowheads="1"/>
            </p:cNvPicPr>
            <p:nvPr/>
          </p:nvPicPr>
          <p:blipFill>
            <a:blip r:embed="rId3" cstate="print"/>
            <a:srcRect/>
            <a:stretch>
              <a:fillRect/>
            </a:stretch>
          </p:blipFill>
          <p:spPr bwMode="auto">
            <a:xfrm>
              <a:off x="0" y="2196"/>
              <a:ext cx="2766" cy="216"/>
            </a:xfrm>
            <a:prstGeom prst="rect">
              <a:avLst/>
            </a:prstGeom>
            <a:noFill/>
            <a:ln w="9525">
              <a:noFill/>
              <a:miter lim="800000"/>
              <a:headEnd/>
              <a:tailEnd/>
            </a:ln>
            <a:effectLst/>
          </p:spPr>
        </p:pic>
      </p:grpSp>
      <p:sp>
        <p:nvSpPr>
          <p:cNvPr id="3078" name="Rectangle 6"/>
          <p:cNvSpPr>
            <a:spLocks noGrp="1" noChangeArrowheads="1"/>
          </p:cNvSpPr>
          <p:nvPr>
            <p:ph type="ctrTitle" sz="quarter"/>
          </p:nvPr>
        </p:nvSpPr>
        <p:spPr>
          <a:xfrm>
            <a:off x="685800" y="2286000"/>
            <a:ext cx="7772400" cy="1143000"/>
          </a:xfrm>
        </p:spPr>
        <p:txBody>
          <a:bodyPr anchor="b"/>
          <a:lstStyle>
            <a:lvl1pPr>
              <a:defRPr>
                <a:latin typeface="Arial" charset="0"/>
              </a:defRPr>
            </a:lvl1pPr>
          </a:lstStyle>
          <a:p>
            <a:r>
              <a:rPr lang="en-US" smtClean="0"/>
              <a:t>Click to edit Master title style</a:t>
            </a:r>
            <a:endParaRPr lang="en-US"/>
          </a:p>
        </p:txBody>
      </p:sp>
      <p:sp>
        <p:nvSpPr>
          <p:cNvPr id="3079" name="Rectangle 7"/>
          <p:cNvSpPr>
            <a:spLocks noGrp="1" noChangeArrowheads="1"/>
          </p:cNvSpPr>
          <p:nvPr>
            <p:ph type="subTitle" sz="quarter" idx="1"/>
          </p:nvPr>
        </p:nvSpPr>
        <p:spPr>
          <a:xfrm>
            <a:off x="1371600" y="3886200"/>
            <a:ext cx="6400800" cy="1752600"/>
          </a:xfrm>
        </p:spPr>
        <p:txBody>
          <a:bodyPr/>
          <a:lstStyle>
            <a:lvl1pPr marL="0" indent="0" algn="ctr">
              <a:buFontTx/>
              <a:buNone/>
              <a:defRPr>
                <a:latin typeface="Arial" charset="0"/>
              </a:defRPr>
            </a:lvl1pPr>
          </a:lstStyle>
          <a:p>
            <a:r>
              <a:rPr lang="en-US" smtClean="0"/>
              <a:t>Click to edit Master subtitle style</a:t>
            </a:r>
            <a:endParaRPr lang="en-US"/>
          </a:p>
        </p:txBody>
      </p:sp>
      <p:sp>
        <p:nvSpPr>
          <p:cNvPr id="3080" name="Rectangle 8"/>
          <p:cNvSpPr>
            <a:spLocks noGrp="1" noChangeArrowheads="1"/>
          </p:cNvSpPr>
          <p:nvPr>
            <p:ph type="dt" sz="quarter" idx="2"/>
          </p:nvPr>
        </p:nvSpPr>
        <p:spPr/>
        <p:txBody>
          <a:bodyPr/>
          <a:lstStyle>
            <a:lvl1pPr>
              <a:defRPr>
                <a:solidFill>
                  <a:srgbClr val="000000"/>
                </a:solidFill>
              </a:defRPr>
            </a:lvl1pPr>
          </a:lstStyle>
          <a:p>
            <a:fld id="{7249F3ED-5E3B-4B37-8FEF-E57CBE167CDE}" type="datetimeFigureOut">
              <a:rPr lang="en-US" smtClean="0"/>
              <a:pPr/>
              <a:t>9/18/2013</a:t>
            </a:fld>
            <a:endParaRPr lang="en-US" dirty="0"/>
          </a:p>
        </p:txBody>
      </p:sp>
      <p:sp>
        <p:nvSpPr>
          <p:cNvPr id="3081" name="Rectangle 9"/>
          <p:cNvSpPr>
            <a:spLocks noGrp="1" noChangeArrowheads="1"/>
          </p:cNvSpPr>
          <p:nvPr>
            <p:ph type="ftr" sz="quarter" idx="3"/>
          </p:nvPr>
        </p:nvSpPr>
        <p:spPr/>
        <p:txBody>
          <a:bodyPr/>
          <a:lstStyle>
            <a:lvl1pPr>
              <a:defRPr>
                <a:solidFill>
                  <a:srgbClr val="000000"/>
                </a:solidFill>
              </a:defRPr>
            </a:lvl1pPr>
          </a:lstStyle>
          <a:p>
            <a:endParaRPr lang="en-US" dirty="0"/>
          </a:p>
        </p:txBody>
      </p:sp>
      <p:sp>
        <p:nvSpPr>
          <p:cNvPr id="3082" name="Rectangle 10"/>
          <p:cNvSpPr>
            <a:spLocks noGrp="1" noChangeArrowheads="1"/>
          </p:cNvSpPr>
          <p:nvPr>
            <p:ph type="sldNum" sz="quarter" idx="4"/>
          </p:nvPr>
        </p:nvSpPr>
        <p:spPr/>
        <p:txBody>
          <a:bodyPr/>
          <a:lstStyle>
            <a:lvl1pPr>
              <a:defRPr>
                <a:solidFill>
                  <a:srgbClr val="000000"/>
                </a:solidFill>
              </a:defRPr>
            </a:lvl1pPr>
          </a:lstStyle>
          <a:p>
            <a:fld id="{3D56E8E0-2886-4A12-AF25-B1BA7C14CD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249F3ED-5E3B-4B37-8FEF-E57CBE167CDE}" type="datetimeFigureOut">
              <a:rPr lang="en-US" smtClean="0"/>
              <a:pPr/>
              <a:t>9/18/2013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D56E8E0-2886-4A12-AF25-B1BA7C14CD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shape">
            <a:fillToRect l="7500" t="8888" r="7501" b="74445"/>
          </a:path>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1150"/>
            <a:ext cx="9142413" cy="5275263"/>
            <a:chOff x="0" y="996"/>
            <a:chExt cx="5759" cy="3323"/>
          </a:xfrm>
        </p:grpSpPr>
        <p:pic>
          <p:nvPicPr>
            <p:cNvPr id="2051" name="Picture 3"/>
            <p:cNvPicPr>
              <a:picLocks noChangeArrowheads="1"/>
            </p:cNvPicPr>
            <p:nvPr/>
          </p:nvPicPr>
          <p:blipFill>
            <a:blip r:embed="rId13" cstate="print"/>
            <a:srcRect r="27339" b="11440"/>
            <a:stretch>
              <a:fillRect/>
            </a:stretch>
          </p:blipFill>
          <p:spPr bwMode="auto">
            <a:xfrm>
              <a:off x="3976" y="1423"/>
              <a:ext cx="1783" cy="2896"/>
            </a:xfrm>
            <a:prstGeom prst="rect">
              <a:avLst/>
            </a:prstGeom>
            <a:noFill/>
            <a:ln w="9525">
              <a:noFill/>
              <a:miter lim="800000"/>
              <a:headEnd/>
              <a:tailEnd/>
            </a:ln>
            <a:effectLst/>
          </p:spPr>
        </p:pic>
        <p:sp>
          <p:nvSpPr>
            <p:cNvPr id="2052" name="Freeform 4"/>
            <p:cNvSpPr>
              <a:spLocks/>
            </p:cNvSpPr>
            <p:nvPr/>
          </p:nvSpPr>
          <p:spPr bwMode="auto">
            <a:xfrm>
              <a:off x="0" y="3522"/>
              <a:ext cx="2509" cy="196"/>
            </a:xfrm>
            <a:custGeom>
              <a:avLst/>
              <a:gdLst/>
              <a:ahLst/>
              <a:cxnLst>
                <a:cxn ang="0">
                  <a:pos x="39" y="61"/>
                </a:cxn>
                <a:cxn ang="0">
                  <a:pos x="104" y="28"/>
                </a:cxn>
                <a:cxn ang="0">
                  <a:pos x="182" y="13"/>
                </a:cxn>
                <a:cxn ang="0">
                  <a:pos x="281" y="13"/>
                </a:cxn>
                <a:cxn ang="0">
                  <a:pos x="357" y="34"/>
                </a:cxn>
                <a:cxn ang="0">
                  <a:pos x="440" y="85"/>
                </a:cxn>
                <a:cxn ang="0">
                  <a:pos x="509" y="129"/>
                </a:cxn>
                <a:cxn ang="0">
                  <a:pos x="626" y="148"/>
                </a:cxn>
                <a:cxn ang="0">
                  <a:pos x="728" y="135"/>
                </a:cxn>
                <a:cxn ang="0">
                  <a:pos x="806" y="93"/>
                </a:cxn>
                <a:cxn ang="0">
                  <a:pos x="899" y="36"/>
                </a:cxn>
                <a:cxn ang="0">
                  <a:pos x="998" y="4"/>
                </a:cxn>
                <a:cxn ang="0">
                  <a:pos x="1119" y="6"/>
                </a:cxn>
                <a:cxn ang="0">
                  <a:pos x="1214" y="39"/>
                </a:cxn>
                <a:cxn ang="0">
                  <a:pos x="1308" y="102"/>
                </a:cxn>
                <a:cxn ang="0">
                  <a:pos x="1403" y="133"/>
                </a:cxn>
                <a:cxn ang="0">
                  <a:pos x="1514" y="133"/>
                </a:cxn>
                <a:cxn ang="0">
                  <a:pos x="1593" y="111"/>
                </a:cxn>
                <a:cxn ang="0">
                  <a:pos x="1668" y="61"/>
                </a:cxn>
                <a:cxn ang="0">
                  <a:pos x="1754" y="18"/>
                </a:cxn>
                <a:cxn ang="0">
                  <a:pos x="1844" y="1"/>
                </a:cxn>
                <a:cxn ang="0">
                  <a:pos x="1958" y="4"/>
                </a:cxn>
                <a:cxn ang="0">
                  <a:pos x="2039" y="33"/>
                </a:cxn>
                <a:cxn ang="0">
                  <a:pos x="2118" y="88"/>
                </a:cxn>
                <a:cxn ang="0">
                  <a:pos x="2192" y="124"/>
                </a:cxn>
                <a:cxn ang="0">
                  <a:pos x="2303" y="138"/>
                </a:cxn>
                <a:cxn ang="0">
                  <a:pos x="2412" y="106"/>
                </a:cxn>
                <a:cxn ang="0">
                  <a:pos x="2463" y="66"/>
                </a:cxn>
                <a:cxn ang="0">
                  <a:pos x="2489" y="61"/>
                </a:cxn>
                <a:cxn ang="0">
                  <a:pos x="2507" y="76"/>
                </a:cxn>
                <a:cxn ang="0">
                  <a:pos x="2508" y="96"/>
                </a:cxn>
                <a:cxn ang="0">
                  <a:pos x="2490" y="118"/>
                </a:cxn>
                <a:cxn ang="0">
                  <a:pos x="2429" y="160"/>
                </a:cxn>
                <a:cxn ang="0">
                  <a:pos x="2352" y="183"/>
                </a:cxn>
                <a:cxn ang="0">
                  <a:pos x="2238" y="184"/>
                </a:cxn>
                <a:cxn ang="0">
                  <a:pos x="2156" y="172"/>
                </a:cxn>
                <a:cxn ang="0">
                  <a:pos x="2076" y="133"/>
                </a:cxn>
                <a:cxn ang="0">
                  <a:pos x="2018" y="87"/>
                </a:cxn>
                <a:cxn ang="0">
                  <a:pos x="1934" y="55"/>
                </a:cxn>
                <a:cxn ang="0">
                  <a:pos x="1836" y="49"/>
                </a:cxn>
                <a:cxn ang="0">
                  <a:pos x="1743" y="79"/>
                </a:cxn>
                <a:cxn ang="0">
                  <a:pos x="1677" y="118"/>
                </a:cxn>
                <a:cxn ang="0">
                  <a:pos x="1586" y="165"/>
                </a:cxn>
                <a:cxn ang="0">
                  <a:pos x="1475" y="186"/>
                </a:cxn>
                <a:cxn ang="0">
                  <a:pos x="1377" y="180"/>
                </a:cxn>
                <a:cxn ang="0">
                  <a:pos x="1269" y="136"/>
                </a:cxn>
                <a:cxn ang="0">
                  <a:pos x="1197" y="84"/>
                </a:cxn>
                <a:cxn ang="0">
                  <a:pos x="1128" y="55"/>
                </a:cxn>
                <a:cxn ang="0">
                  <a:pos x="1020" y="49"/>
                </a:cxn>
                <a:cxn ang="0">
                  <a:pos x="914" y="78"/>
                </a:cxn>
                <a:cxn ang="0">
                  <a:pos x="831" y="135"/>
                </a:cxn>
                <a:cxn ang="0">
                  <a:pos x="713" y="187"/>
                </a:cxn>
                <a:cxn ang="0">
                  <a:pos x="600" y="195"/>
                </a:cxn>
                <a:cxn ang="0">
                  <a:pos x="494" y="175"/>
                </a:cxn>
                <a:cxn ang="0">
                  <a:pos x="408" y="123"/>
                </a:cxn>
                <a:cxn ang="0">
                  <a:pos x="338" y="79"/>
                </a:cxn>
                <a:cxn ang="0">
                  <a:pos x="251" y="60"/>
                </a:cxn>
                <a:cxn ang="0">
                  <a:pos x="144" y="67"/>
                </a:cxn>
                <a:cxn ang="0">
                  <a:pos x="56" y="108"/>
                </a:cxn>
                <a:cxn ang="0">
                  <a:pos x="5" y="93"/>
                </a:cxn>
              </a:cxnLst>
              <a:rect l="0" t="0" r="r" b="b"/>
              <a:pathLst>
                <a:path w="2509" h="196">
                  <a:moveTo>
                    <a:pt x="5" y="93"/>
                  </a:moveTo>
                  <a:lnTo>
                    <a:pt x="39" y="61"/>
                  </a:lnTo>
                  <a:lnTo>
                    <a:pt x="71" y="43"/>
                  </a:lnTo>
                  <a:lnTo>
                    <a:pt x="104" y="28"/>
                  </a:lnTo>
                  <a:lnTo>
                    <a:pt x="144" y="18"/>
                  </a:lnTo>
                  <a:lnTo>
                    <a:pt x="182" y="13"/>
                  </a:lnTo>
                  <a:lnTo>
                    <a:pt x="227" y="10"/>
                  </a:lnTo>
                  <a:lnTo>
                    <a:pt x="281" y="13"/>
                  </a:lnTo>
                  <a:lnTo>
                    <a:pt x="321" y="22"/>
                  </a:lnTo>
                  <a:lnTo>
                    <a:pt x="357" y="34"/>
                  </a:lnTo>
                  <a:lnTo>
                    <a:pt x="408" y="60"/>
                  </a:lnTo>
                  <a:lnTo>
                    <a:pt x="440" y="85"/>
                  </a:lnTo>
                  <a:lnTo>
                    <a:pt x="474" y="111"/>
                  </a:lnTo>
                  <a:lnTo>
                    <a:pt x="509" y="129"/>
                  </a:lnTo>
                  <a:lnTo>
                    <a:pt x="561" y="142"/>
                  </a:lnTo>
                  <a:lnTo>
                    <a:pt x="626" y="148"/>
                  </a:lnTo>
                  <a:lnTo>
                    <a:pt x="677" y="145"/>
                  </a:lnTo>
                  <a:lnTo>
                    <a:pt x="728" y="135"/>
                  </a:lnTo>
                  <a:lnTo>
                    <a:pt x="770" y="117"/>
                  </a:lnTo>
                  <a:lnTo>
                    <a:pt x="806" y="93"/>
                  </a:lnTo>
                  <a:lnTo>
                    <a:pt x="860" y="57"/>
                  </a:lnTo>
                  <a:lnTo>
                    <a:pt x="899" y="36"/>
                  </a:lnTo>
                  <a:lnTo>
                    <a:pt x="950" y="13"/>
                  </a:lnTo>
                  <a:lnTo>
                    <a:pt x="998" y="4"/>
                  </a:lnTo>
                  <a:lnTo>
                    <a:pt x="1043" y="3"/>
                  </a:lnTo>
                  <a:lnTo>
                    <a:pt x="1119" y="6"/>
                  </a:lnTo>
                  <a:lnTo>
                    <a:pt x="1181" y="21"/>
                  </a:lnTo>
                  <a:lnTo>
                    <a:pt x="1214" y="39"/>
                  </a:lnTo>
                  <a:lnTo>
                    <a:pt x="1260" y="66"/>
                  </a:lnTo>
                  <a:lnTo>
                    <a:pt x="1308" y="102"/>
                  </a:lnTo>
                  <a:lnTo>
                    <a:pt x="1349" y="121"/>
                  </a:lnTo>
                  <a:lnTo>
                    <a:pt x="1403" y="133"/>
                  </a:lnTo>
                  <a:lnTo>
                    <a:pt x="1458" y="138"/>
                  </a:lnTo>
                  <a:lnTo>
                    <a:pt x="1514" y="133"/>
                  </a:lnTo>
                  <a:lnTo>
                    <a:pt x="1557" y="123"/>
                  </a:lnTo>
                  <a:lnTo>
                    <a:pt x="1593" y="111"/>
                  </a:lnTo>
                  <a:lnTo>
                    <a:pt x="1635" y="84"/>
                  </a:lnTo>
                  <a:lnTo>
                    <a:pt x="1668" y="61"/>
                  </a:lnTo>
                  <a:lnTo>
                    <a:pt x="1704" y="39"/>
                  </a:lnTo>
                  <a:lnTo>
                    <a:pt x="1754" y="18"/>
                  </a:lnTo>
                  <a:lnTo>
                    <a:pt x="1794" y="6"/>
                  </a:lnTo>
                  <a:lnTo>
                    <a:pt x="1844" y="1"/>
                  </a:lnTo>
                  <a:lnTo>
                    <a:pt x="1907" y="0"/>
                  </a:lnTo>
                  <a:lnTo>
                    <a:pt x="1958" y="4"/>
                  </a:lnTo>
                  <a:lnTo>
                    <a:pt x="2003" y="18"/>
                  </a:lnTo>
                  <a:lnTo>
                    <a:pt x="2039" y="33"/>
                  </a:lnTo>
                  <a:lnTo>
                    <a:pt x="2073" y="54"/>
                  </a:lnTo>
                  <a:lnTo>
                    <a:pt x="2118" y="88"/>
                  </a:lnTo>
                  <a:lnTo>
                    <a:pt x="2153" y="109"/>
                  </a:lnTo>
                  <a:lnTo>
                    <a:pt x="2192" y="124"/>
                  </a:lnTo>
                  <a:lnTo>
                    <a:pt x="2244" y="135"/>
                  </a:lnTo>
                  <a:lnTo>
                    <a:pt x="2303" y="138"/>
                  </a:lnTo>
                  <a:lnTo>
                    <a:pt x="2355" y="129"/>
                  </a:lnTo>
                  <a:lnTo>
                    <a:pt x="2412" y="106"/>
                  </a:lnTo>
                  <a:lnTo>
                    <a:pt x="2439" y="87"/>
                  </a:lnTo>
                  <a:lnTo>
                    <a:pt x="2463" y="66"/>
                  </a:lnTo>
                  <a:lnTo>
                    <a:pt x="2475" y="61"/>
                  </a:lnTo>
                  <a:lnTo>
                    <a:pt x="2489" y="61"/>
                  </a:lnTo>
                  <a:lnTo>
                    <a:pt x="2499" y="66"/>
                  </a:lnTo>
                  <a:lnTo>
                    <a:pt x="2507" y="76"/>
                  </a:lnTo>
                  <a:lnTo>
                    <a:pt x="2508" y="85"/>
                  </a:lnTo>
                  <a:lnTo>
                    <a:pt x="2508" y="96"/>
                  </a:lnTo>
                  <a:lnTo>
                    <a:pt x="2504" y="106"/>
                  </a:lnTo>
                  <a:lnTo>
                    <a:pt x="2490" y="118"/>
                  </a:lnTo>
                  <a:lnTo>
                    <a:pt x="2463" y="139"/>
                  </a:lnTo>
                  <a:lnTo>
                    <a:pt x="2429" y="160"/>
                  </a:lnTo>
                  <a:lnTo>
                    <a:pt x="2399" y="172"/>
                  </a:lnTo>
                  <a:lnTo>
                    <a:pt x="2352" y="183"/>
                  </a:lnTo>
                  <a:lnTo>
                    <a:pt x="2298" y="186"/>
                  </a:lnTo>
                  <a:lnTo>
                    <a:pt x="2238" y="184"/>
                  </a:lnTo>
                  <a:lnTo>
                    <a:pt x="2192" y="180"/>
                  </a:lnTo>
                  <a:lnTo>
                    <a:pt x="2156" y="172"/>
                  </a:lnTo>
                  <a:lnTo>
                    <a:pt x="2114" y="156"/>
                  </a:lnTo>
                  <a:lnTo>
                    <a:pt x="2076" y="133"/>
                  </a:lnTo>
                  <a:lnTo>
                    <a:pt x="2049" y="112"/>
                  </a:lnTo>
                  <a:lnTo>
                    <a:pt x="2018" y="87"/>
                  </a:lnTo>
                  <a:lnTo>
                    <a:pt x="1977" y="67"/>
                  </a:lnTo>
                  <a:lnTo>
                    <a:pt x="1934" y="55"/>
                  </a:lnTo>
                  <a:lnTo>
                    <a:pt x="1886" y="49"/>
                  </a:lnTo>
                  <a:lnTo>
                    <a:pt x="1836" y="49"/>
                  </a:lnTo>
                  <a:lnTo>
                    <a:pt x="1776" y="64"/>
                  </a:lnTo>
                  <a:lnTo>
                    <a:pt x="1743" y="79"/>
                  </a:lnTo>
                  <a:lnTo>
                    <a:pt x="1707" y="99"/>
                  </a:lnTo>
                  <a:lnTo>
                    <a:pt x="1677" y="118"/>
                  </a:lnTo>
                  <a:lnTo>
                    <a:pt x="1626" y="147"/>
                  </a:lnTo>
                  <a:lnTo>
                    <a:pt x="1586" y="165"/>
                  </a:lnTo>
                  <a:lnTo>
                    <a:pt x="1535" y="180"/>
                  </a:lnTo>
                  <a:lnTo>
                    <a:pt x="1475" y="186"/>
                  </a:lnTo>
                  <a:lnTo>
                    <a:pt x="1437" y="186"/>
                  </a:lnTo>
                  <a:lnTo>
                    <a:pt x="1377" y="180"/>
                  </a:lnTo>
                  <a:lnTo>
                    <a:pt x="1322" y="165"/>
                  </a:lnTo>
                  <a:lnTo>
                    <a:pt x="1269" y="136"/>
                  </a:lnTo>
                  <a:lnTo>
                    <a:pt x="1230" y="109"/>
                  </a:lnTo>
                  <a:lnTo>
                    <a:pt x="1197" y="84"/>
                  </a:lnTo>
                  <a:lnTo>
                    <a:pt x="1163" y="67"/>
                  </a:lnTo>
                  <a:lnTo>
                    <a:pt x="1128" y="55"/>
                  </a:lnTo>
                  <a:lnTo>
                    <a:pt x="1071" y="48"/>
                  </a:lnTo>
                  <a:lnTo>
                    <a:pt x="1020" y="49"/>
                  </a:lnTo>
                  <a:lnTo>
                    <a:pt x="974" y="57"/>
                  </a:lnTo>
                  <a:lnTo>
                    <a:pt x="914" y="78"/>
                  </a:lnTo>
                  <a:lnTo>
                    <a:pt x="879" y="103"/>
                  </a:lnTo>
                  <a:lnTo>
                    <a:pt x="831" y="135"/>
                  </a:lnTo>
                  <a:lnTo>
                    <a:pt x="777" y="166"/>
                  </a:lnTo>
                  <a:lnTo>
                    <a:pt x="713" y="187"/>
                  </a:lnTo>
                  <a:lnTo>
                    <a:pt x="659" y="193"/>
                  </a:lnTo>
                  <a:lnTo>
                    <a:pt x="600" y="195"/>
                  </a:lnTo>
                  <a:lnTo>
                    <a:pt x="543" y="189"/>
                  </a:lnTo>
                  <a:lnTo>
                    <a:pt x="494" y="175"/>
                  </a:lnTo>
                  <a:lnTo>
                    <a:pt x="450" y="154"/>
                  </a:lnTo>
                  <a:lnTo>
                    <a:pt x="408" y="123"/>
                  </a:lnTo>
                  <a:lnTo>
                    <a:pt x="377" y="99"/>
                  </a:lnTo>
                  <a:lnTo>
                    <a:pt x="338" y="79"/>
                  </a:lnTo>
                  <a:lnTo>
                    <a:pt x="291" y="64"/>
                  </a:lnTo>
                  <a:lnTo>
                    <a:pt x="251" y="60"/>
                  </a:lnTo>
                  <a:lnTo>
                    <a:pt x="191" y="58"/>
                  </a:lnTo>
                  <a:lnTo>
                    <a:pt x="144" y="67"/>
                  </a:lnTo>
                  <a:lnTo>
                    <a:pt x="96" y="82"/>
                  </a:lnTo>
                  <a:lnTo>
                    <a:pt x="56" y="108"/>
                  </a:lnTo>
                  <a:lnTo>
                    <a:pt x="0" y="157"/>
                  </a:lnTo>
                  <a:lnTo>
                    <a:pt x="5" y="93"/>
                  </a:lnTo>
                </a:path>
              </a:pathLst>
            </a:custGeom>
            <a:solidFill>
              <a:schemeClr val="bg2"/>
            </a:solidFill>
            <a:ln w="9525">
              <a:noFill/>
              <a:round/>
              <a:headEnd type="none" w="sm" len="sm"/>
              <a:tailEnd type="none" w="sm" len="sm"/>
            </a:ln>
            <a:effectLst/>
          </p:spPr>
          <p:txBody>
            <a:bodyPr/>
            <a:lstStyle/>
            <a:p>
              <a:endParaRPr lang="en-US"/>
            </a:p>
          </p:txBody>
        </p:sp>
        <p:pic>
          <p:nvPicPr>
            <p:cNvPr id="2053" name="Picture 5"/>
            <p:cNvPicPr>
              <a:picLocks noChangeArrowheads="1"/>
            </p:cNvPicPr>
            <p:nvPr/>
          </p:nvPicPr>
          <p:blipFill>
            <a:blip r:embed="rId14" cstate="print"/>
            <a:srcRect/>
            <a:stretch>
              <a:fillRect/>
            </a:stretch>
          </p:blipFill>
          <p:spPr bwMode="auto">
            <a:xfrm>
              <a:off x="0" y="996"/>
              <a:ext cx="2766" cy="216"/>
            </a:xfrm>
            <a:prstGeom prst="rect">
              <a:avLst/>
            </a:prstGeom>
            <a:noFill/>
            <a:ln w="9525">
              <a:noFill/>
              <a:miter lim="800000"/>
              <a:headEnd/>
              <a:tailEnd/>
            </a:ln>
            <a:effectLst/>
          </p:spPr>
        </p:pic>
      </p:grpSp>
      <p:sp>
        <p:nvSpPr>
          <p:cNvPr id="2054"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6" name="Rectangle 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fld id="{7249F3ED-5E3B-4B37-8FEF-E57CBE167CDE}" type="datetimeFigureOut">
              <a:rPr lang="en-US" smtClean="0"/>
              <a:pPr/>
              <a:t>9/18/2013</a:t>
            </a:fld>
            <a:endParaRPr lang="en-US" dirty="0"/>
          </a:p>
        </p:txBody>
      </p:sp>
      <p:sp>
        <p:nvSpPr>
          <p:cNvPr id="2057" name="Rectangle 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dirty="0"/>
          </a:p>
        </p:txBody>
      </p:sp>
      <p:sp>
        <p:nvSpPr>
          <p:cNvPr id="2058" name="Rectangle 1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3D56E8E0-2886-4A12-AF25-B1BA7C14CD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hyperlink" Target="http://www.google.com/imgres?imgurl=http://static.howstuffworks.com/gif/diet-sodas.jpg&amp;imgrefurl=http://recipes.howstuffworks.com/question602.htm&amp;h=304&amp;w=350&amp;sz=22&amp;tbnid=XQ0P7NQey5hMZM::&amp;tbnh=104&amp;tbnw=120&amp;prev=/images?q=can+soda+photo&amp;usg=___j8LY9iG8V_HmCXO4jW3dvQF88Y=&amp;ei=MwqWScvRBYfgyQW8z8WQCg&amp;sa=X&amp;oi=image_result&amp;resnum=3&amp;ct=image&amp;cd=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1447800"/>
            <a:ext cx="6096000" cy="2554545"/>
          </a:xfrm>
          <a:prstGeom prst="rect">
            <a:avLst/>
          </a:prstGeom>
          <a:noFill/>
        </p:spPr>
        <p:txBody>
          <a:bodyPr wrap="square" lIns="91440" tIns="45720" rIns="91440" bIns="45720">
            <a:spAutoFit/>
          </a:bodyPr>
          <a:lstStyle/>
          <a:p>
            <a:pPr algn="ctr"/>
            <a:r>
              <a:rPr lang="en-US"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Medical </a:t>
            </a:r>
          </a:p>
          <a:p>
            <a:pPr algn="ctr"/>
            <a:r>
              <a:rPr lang="en-US"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Math</a:t>
            </a:r>
            <a:endParaRPr lang="en-US"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971800" y="1905000"/>
            <a:ext cx="2362200" cy="1066800"/>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accent1">
                    <a:lumMod val="75000"/>
                  </a:schemeClr>
                </a:solidFill>
              </a:rPr>
              <a:t>Make a Mental Picture</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Kilometer    </a:t>
            </a:r>
          </a:p>
          <a:p>
            <a:pPr>
              <a:buNone/>
            </a:pPr>
            <a:endParaRPr lang="en-US" dirty="0" smtClean="0"/>
          </a:p>
          <a:p>
            <a:r>
              <a:rPr lang="en-US" dirty="0" smtClean="0"/>
              <a:t>Meter	</a:t>
            </a:r>
          </a:p>
          <a:p>
            <a:pPr>
              <a:buNone/>
            </a:pPr>
            <a:endParaRPr lang="en-US" dirty="0" smtClean="0"/>
          </a:p>
          <a:p>
            <a:r>
              <a:rPr lang="en-US" dirty="0" smtClean="0"/>
              <a:t>Centimeter</a:t>
            </a:r>
          </a:p>
          <a:p>
            <a:pPr>
              <a:buNone/>
            </a:pPr>
            <a:endParaRPr lang="en-US" dirty="0" smtClean="0"/>
          </a:p>
          <a:p>
            <a:r>
              <a:rPr lang="en-US" dirty="0" smtClean="0"/>
              <a:t>Millimeter</a:t>
            </a:r>
            <a:endParaRPr lang="en-US" dirty="0"/>
          </a:p>
        </p:txBody>
      </p:sp>
      <p:graphicFrame>
        <p:nvGraphicFramePr>
          <p:cNvPr id="11" name="Table 10"/>
          <p:cNvGraphicFramePr>
            <a:graphicFrameLocks noGrp="1"/>
          </p:cNvGraphicFramePr>
          <p:nvPr/>
        </p:nvGraphicFramePr>
        <p:xfrm>
          <a:off x="3124200" y="2057400"/>
          <a:ext cx="2082800" cy="76200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tblGrid>
              <a:tr h="762000">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r>
            </a:tbl>
          </a:graphicData>
        </a:graphic>
      </p:graphicFrame>
      <p:sp>
        <p:nvSpPr>
          <p:cNvPr id="14" name="TextBox 13"/>
          <p:cNvSpPr txBox="1"/>
          <p:nvPr/>
        </p:nvSpPr>
        <p:spPr>
          <a:xfrm>
            <a:off x="5410200" y="1600200"/>
            <a:ext cx="2590800" cy="923330"/>
          </a:xfrm>
          <a:prstGeom prst="rect">
            <a:avLst/>
          </a:prstGeom>
          <a:noFill/>
        </p:spPr>
        <p:txBody>
          <a:bodyPr wrap="square" rtlCol="0">
            <a:spAutoFit/>
          </a:bodyPr>
          <a:lstStyle/>
          <a:p>
            <a:r>
              <a:rPr lang="en-US" dirty="0" smtClean="0"/>
              <a:t>Track around football field = 400 meters</a:t>
            </a:r>
          </a:p>
          <a:p>
            <a:r>
              <a:rPr lang="en-US" dirty="0" smtClean="0"/>
              <a:t>How far for a kilometer?</a:t>
            </a:r>
            <a:endParaRPr lang="en-US" dirty="0"/>
          </a:p>
        </p:txBody>
      </p:sp>
      <p:pic>
        <p:nvPicPr>
          <p:cNvPr id="15366" name="Picture 6" descr="http://www.clipartheaven.com/clipart/sports/football/football_ball_2.gif"/>
          <p:cNvPicPr>
            <a:picLocks noChangeAspect="1" noChangeArrowheads="1"/>
          </p:cNvPicPr>
          <p:nvPr/>
        </p:nvPicPr>
        <p:blipFill>
          <a:blip r:embed="rId3" cstate="print"/>
          <a:srcRect r="37959" b="37349"/>
          <a:stretch>
            <a:fillRect/>
          </a:stretch>
        </p:blipFill>
        <p:spPr bwMode="auto">
          <a:xfrm flipH="1">
            <a:off x="3810000" y="2209800"/>
            <a:ext cx="668215" cy="457200"/>
          </a:xfrm>
          <a:prstGeom prst="rect">
            <a:avLst/>
          </a:prstGeom>
          <a:noFill/>
        </p:spPr>
      </p:pic>
      <p:pic>
        <p:nvPicPr>
          <p:cNvPr id="15370" name="Picture 10" descr="http://www.promotrends.com.au/sitedata/images/plastics/rulers/solid/rulers_half_1_white.jpg"/>
          <p:cNvPicPr>
            <a:picLocks noChangeAspect="1" noChangeArrowheads="1"/>
          </p:cNvPicPr>
          <p:nvPr/>
        </p:nvPicPr>
        <p:blipFill>
          <a:blip r:embed="rId4" cstate="print"/>
          <a:srcRect l="5333" t="40000" r="4000" b="38667"/>
          <a:stretch>
            <a:fillRect/>
          </a:stretch>
        </p:blipFill>
        <p:spPr bwMode="auto">
          <a:xfrm rot="16200000">
            <a:off x="5838792" y="4143408"/>
            <a:ext cx="3662083" cy="861667"/>
          </a:xfrm>
          <a:prstGeom prst="rect">
            <a:avLst/>
          </a:prstGeom>
          <a:noFill/>
        </p:spPr>
      </p:pic>
      <p:sp>
        <p:nvSpPr>
          <p:cNvPr id="12" name="TextBox 11"/>
          <p:cNvSpPr txBox="1"/>
          <p:nvPr/>
        </p:nvSpPr>
        <p:spPr>
          <a:xfrm>
            <a:off x="3276600" y="5334000"/>
            <a:ext cx="3657600" cy="923330"/>
          </a:xfrm>
          <a:prstGeom prst="rect">
            <a:avLst/>
          </a:prstGeom>
          <a:noFill/>
        </p:spPr>
        <p:txBody>
          <a:bodyPr wrap="square" rtlCol="0">
            <a:spAutoFit/>
          </a:bodyPr>
          <a:lstStyle/>
          <a:p>
            <a:r>
              <a:rPr lang="en-US" b="1" i="1" dirty="0" smtClean="0">
                <a:solidFill>
                  <a:srgbClr val="FF0000"/>
                </a:solidFill>
              </a:rPr>
              <a:t>Meter: about floor to waist</a:t>
            </a:r>
          </a:p>
          <a:p>
            <a:r>
              <a:rPr lang="en-US" b="1" i="1" dirty="0" smtClean="0">
                <a:solidFill>
                  <a:srgbClr val="FF0000"/>
                </a:solidFill>
              </a:rPr>
              <a:t>Centimeter: width of index finger</a:t>
            </a:r>
          </a:p>
          <a:p>
            <a:r>
              <a:rPr lang="en-US" b="1" i="1" dirty="0" smtClean="0">
                <a:solidFill>
                  <a:srgbClr val="FF0000"/>
                </a:solidFill>
              </a:rPr>
              <a:t>Millimeter: thickness of fingernail</a:t>
            </a:r>
            <a:endParaRPr lang="en-US" b="1" i="1" dirty="0">
              <a:solidFill>
                <a:srgbClr val="FF0000"/>
              </a:solidFill>
            </a:endParaRPr>
          </a:p>
        </p:txBody>
      </p:sp>
      <p:sp>
        <p:nvSpPr>
          <p:cNvPr id="15" name="TextBox 14"/>
          <p:cNvSpPr txBox="1"/>
          <p:nvPr/>
        </p:nvSpPr>
        <p:spPr>
          <a:xfrm>
            <a:off x="7696200" y="1828800"/>
            <a:ext cx="1143000" cy="369332"/>
          </a:xfrm>
          <a:prstGeom prst="rect">
            <a:avLst/>
          </a:prstGeom>
          <a:solidFill>
            <a:schemeClr val="bg2">
              <a:lumMod val="40000"/>
              <a:lumOff val="60000"/>
            </a:schemeClr>
          </a:solidFill>
          <a:ln w="19050">
            <a:solidFill>
              <a:schemeClr val="tx1"/>
            </a:solidFill>
          </a:ln>
        </p:spPr>
        <p:txBody>
          <a:bodyPr wrap="square" rtlCol="0">
            <a:spAutoFit/>
          </a:bodyPr>
          <a:lstStyle/>
          <a:p>
            <a:pPr algn="ctr"/>
            <a:r>
              <a:rPr lang="en-US" dirty="0" smtClean="0"/>
              <a:t>2.5 times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5366"/>
                                        </p:tgtEl>
                                        <p:attrNameLst>
                                          <p:attrName>style.visibility</p:attrName>
                                        </p:attrNameLst>
                                      </p:cBhvr>
                                      <p:to>
                                        <p:strVal val="visible"/>
                                      </p:to>
                                    </p:set>
                                    <p:animEffect transition="in" filter="fade">
                                      <p:cBhvr>
                                        <p:cTn id="18" dur="2000"/>
                                        <p:tgtEl>
                                          <p:spTgt spid="1536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20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2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2000"/>
                                        <p:tgtEl>
                                          <p:spTgt spid="3">
                                            <p:txEl>
                                              <p:pRg st="4" end="4"/>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5370"/>
                                        </p:tgtEl>
                                        <p:attrNameLst>
                                          <p:attrName>style.visibility</p:attrName>
                                        </p:attrNameLst>
                                      </p:cBhvr>
                                      <p:to>
                                        <p:strVal val="visible"/>
                                      </p:to>
                                    </p:set>
                                    <p:animEffect transition="in" filter="fade">
                                      <p:cBhvr>
                                        <p:cTn id="40" dur="2000"/>
                                        <p:tgtEl>
                                          <p:spTgt spid="1537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2"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Length Practice!</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t>How many millimeters in a centimeter? </a:t>
            </a:r>
          </a:p>
          <a:p>
            <a:pPr>
              <a:lnSpc>
                <a:spcPct val="150000"/>
              </a:lnSpc>
            </a:pPr>
            <a:r>
              <a:rPr lang="en-US" dirty="0" smtClean="0"/>
              <a:t>How many centimeters in a meter? </a:t>
            </a:r>
          </a:p>
          <a:p>
            <a:pPr>
              <a:lnSpc>
                <a:spcPct val="150000"/>
              </a:lnSpc>
            </a:pPr>
            <a:r>
              <a:rPr lang="en-US" dirty="0" smtClean="0"/>
              <a:t>How many millimeters in a meter? </a:t>
            </a:r>
            <a:r>
              <a:rPr lang="en-US" sz="3600" dirty="0" smtClean="0"/>
              <a:t>	</a:t>
            </a:r>
          </a:p>
          <a:p>
            <a:pPr>
              <a:lnSpc>
                <a:spcPct val="150000"/>
              </a:lnSpc>
            </a:pPr>
            <a:r>
              <a:rPr lang="en-US" dirty="0" smtClean="0"/>
              <a:t>How many meters in a kilometer?</a:t>
            </a:r>
          </a:p>
          <a:p>
            <a:pPr>
              <a:lnSpc>
                <a:spcPct val="150000"/>
              </a:lnSpc>
            </a:pPr>
            <a:r>
              <a:rPr lang="en-US" dirty="0" smtClean="0"/>
              <a:t>How tall are you in meters (estimate)? </a:t>
            </a:r>
            <a:endParaRPr lang="en-US"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nSpc>
                <a:spcPct val="150000"/>
              </a:lnSpc>
            </a:pPr>
            <a:endParaRPr lang="en-US" dirty="0" smtClean="0"/>
          </a:p>
          <a:p>
            <a:pPr>
              <a:buNone/>
            </a:pPr>
            <a:endParaRPr lang="en-US" dirty="0"/>
          </a:p>
        </p:txBody>
      </p:sp>
      <p:sp>
        <p:nvSpPr>
          <p:cNvPr id="4" name="Rectangle 3"/>
          <p:cNvSpPr/>
          <p:nvPr/>
        </p:nvSpPr>
        <p:spPr>
          <a:xfrm>
            <a:off x="7620000" y="1981200"/>
            <a:ext cx="914400" cy="769441"/>
          </a:xfrm>
          <a:prstGeom prst="rect">
            <a:avLst/>
          </a:prstGeom>
          <a:noFill/>
        </p:spPr>
        <p:txBody>
          <a:bodyPr wrap="square" lIns="91440" tIns="45720" rIns="91440" bIns="45720">
            <a:spAutoFit/>
          </a:bodyPr>
          <a:lstStyle/>
          <a:p>
            <a:pPr algn="ct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6858000" y="27432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6781800" y="36576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6629400" y="4488359"/>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7315200" y="5250359"/>
            <a:ext cx="914400" cy="769441"/>
          </a:xfrm>
          <a:prstGeom prst="rect">
            <a:avLst/>
          </a:prstGeom>
          <a:noFill/>
        </p:spPr>
        <p:txBody>
          <a:bodyPr wrap="square" lIns="91440" tIns="45720" rIns="91440" bIns="45720">
            <a:spAutoFit/>
          </a:bodyPr>
          <a:lstStyle/>
          <a:p>
            <a:pPr algn="ct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endParaRPr lang="en-US" sz="4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What about weight?</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1 kilogram =		1,000 grams</a:t>
            </a:r>
          </a:p>
          <a:p>
            <a:r>
              <a:rPr lang="en-US" dirty="0" smtClean="0"/>
              <a:t>1 gram</a:t>
            </a:r>
          </a:p>
          <a:p>
            <a:r>
              <a:rPr lang="en-US" dirty="0" smtClean="0"/>
              <a:t>1 milligram = 		0.001 gram</a:t>
            </a:r>
          </a:p>
          <a:p>
            <a:pPr>
              <a:buNone/>
            </a:pPr>
            <a:endParaRPr lang="en-US" dirty="0" smtClean="0"/>
          </a:p>
          <a:p>
            <a:r>
              <a:rPr lang="en-US" dirty="0" smtClean="0"/>
              <a:t>Also referred to as mass.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Make a Mental Picture</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Kilogram</a:t>
            </a:r>
          </a:p>
          <a:p>
            <a:pPr>
              <a:buNone/>
            </a:pPr>
            <a:endParaRPr lang="en-US" dirty="0" smtClean="0"/>
          </a:p>
          <a:p>
            <a:r>
              <a:rPr lang="en-US" dirty="0" smtClean="0"/>
              <a:t>Gram</a:t>
            </a:r>
          </a:p>
          <a:p>
            <a:pPr>
              <a:buNone/>
            </a:pPr>
            <a:endParaRPr lang="en-US" dirty="0" smtClean="0"/>
          </a:p>
          <a:p>
            <a:endParaRPr lang="en-US" dirty="0" smtClean="0"/>
          </a:p>
          <a:p>
            <a:endParaRPr lang="en-US" dirty="0" smtClean="0"/>
          </a:p>
          <a:p>
            <a:r>
              <a:rPr lang="en-US" dirty="0" smtClean="0"/>
              <a:t>Milligram  </a:t>
            </a:r>
            <a:endParaRPr lang="en-US" dirty="0"/>
          </a:p>
        </p:txBody>
      </p:sp>
      <p:pic>
        <p:nvPicPr>
          <p:cNvPr id="31753" name="Picture 9" descr="http://www.geocities.com/realbad63/Mountain_dew_2liter.jpg"/>
          <p:cNvPicPr>
            <a:picLocks noChangeAspect="1" noChangeArrowheads="1"/>
          </p:cNvPicPr>
          <p:nvPr/>
        </p:nvPicPr>
        <p:blipFill>
          <a:blip r:embed="rId3" cstate="print"/>
          <a:srcRect l="39094" t="6754" r="26731" b="19776"/>
          <a:stretch>
            <a:fillRect/>
          </a:stretch>
        </p:blipFill>
        <p:spPr bwMode="auto">
          <a:xfrm>
            <a:off x="7142018" y="1676400"/>
            <a:ext cx="1163782" cy="3200400"/>
          </a:xfrm>
          <a:prstGeom prst="rect">
            <a:avLst/>
          </a:prstGeom>
          <a:ln>
            <a:solidFill>
              <a:schemeClr val="bg2">
                <a:lumMod val="50000"/>
              </a:schemeClr>
            </a:solidFill>
          </a:ln>
          <a:effectLst>
            <a:outerShdw blurRad="292100" dist="139700" dir="2700000" algn="tl" rotWithShape="0">
              <a:srgbClr val="333333">
                <a:alpha val="65000"/>
              </a:srgbClr>
            </a:outerShdw>
          </a:effectLst>
        </p:spPr>
      </p:pic>
      <p:sp>
        <p:nvSpPr>
          <p:cNvPr id="13" name="TextBox 12"/>
          <p:cNvSpPr txBox="1"/>
          <p:nvPr/>
        </p:nvSpPr>
        <p:spPr>
          <a:xfrm>
            <a:off x="2971800" y="1676400"/>
            <a:ext cx="2895600" cy="830997"/>
          </a:xfrm>
          <a:prstGeom prst="rect">
            <a:avLst/>
          </a:prstGeom>
          <a:noFill/>
          <a:ln>
            <a:solidFill>
              <a:schemeClr val="accent1"/>
            </a:solidFill>
          </a:ln>
        </p:spPr>
        <p:txBody>
          <a:bodyPr wrap="square" rtlCol="0">
            <a:spAutoFit/>
          </a:bodyPr>
          <a:lstStyle/>
          <a:p>
            <a:r>
              <a:rPr lang="en-US" sz="2400" dirty="0" smtClean="0"/>
              <a:t>About the weight of a half-full 2-liter bottle.</a:t>
            </a:r>
            <a:endParaRPr lang="en-US" sz="2400" dirty="0"/>
          </a:p>
        </p:txBody>
      </p:sp>
      <p:sp>
        <p:nvSpPr>
          <p:cNvPr id="14" name="TextBox 13"/>
          <p:cNvSpPr txBox="1"/>
          <p:nvPr/>
        </p:nvSpPr>
        <p:spPr>
          <a:xfrm>
            <a:off x="2971800" y="2895600"/>
            <a:ext cx="2895600" cy="830997"/>
          </a:xfrm>
          <a:prstGeom prst="rect">
            <a:avLst/>
          </a:prstGeom>
          <a:noFill/>
          <a:ln>
            <a:solidFill>
              <a:schemeClr val="accent1"/>
            </a:solidFill>
          </a:ln>
        </p:spPr>
        <p:txBody>
          <a:bodyPr wrap="square" rtlCol="0">
            <a:spAutoFit/>
          </a:bodyPr>
          <a:lstStyle/>
          <a:p>
            <a:r>
              <a:rPr lang="en-US" sz="2400" dirty="0" smtClean="0"/>
              <a:t>The plastic top weighs 2 grams</a:t>
            </a:r>
            <a:endParaRPr lang="en-US" sz="2400" dirty="0"/>
          </a:p>
        </p:txBody>
      </p:sp>
      <p:cxnSp>
        <p:nvCxnSpPr>
          <p:cNvPr id="16" name="Straight Arrow Connector 15"/>
          <p:cNvCxnSpPr/>
          <p:nvPr/>
        </p:nvCxnSpPr>
        <p:spPr>
          <a:xfrm flipV="1">
            <a:off x="5867400" y="1828800"/>
            <a:ext cx="18288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048000" y="5341203"/>
            <a:ext cx="2895600" cy="830997"/>
          </a:xfrm>
          <a:prstGeom prst="rect">
            <a:avLst/>
          </a:prstGeom>
          <a:noFill/>
          <a:ln>
            <a:solidFill>
              <a:schemeClr val="accent1"/>
            </a:solidFill>
          </a:ln>
        </p:spPr>
        <p:txBody>
          <a:bodyPr wrap="square" rtlCol="0">
            <a:spAutoFit/>
          </a:bodyPr>
          <a:lstStyle/>
          <a:p>
            <a:r>
              <a:rPr lang="en-US" sz="2400" dirty="0" smtClean="0"/>
              <a:t>Approximately 3 grains of salt.</a:t>
            </a:r>
            <a:endParaRPr lang="en-US" sz="2400" dirty="0"/>
          </a:p>
        </p:txBody>
      </p:sp>
      <p:pic>
        <p:nvPicPr>
          <p:cNvPr id="11266" name="Picture 2" descr="http://imagecache2.allposters.com/images/pic/MCG/FPF1196~Campbell-s-Soup-I-1968-Posters.jpg"/>
          <p:cNvPicPr>
            <a:picLocks noChangeAspect="1" noChangeArrowheads="1"/>
          </p:cNvPicPr>
          <p:nvPr/>
        </p:nvPicPr>
        <p:blipFill>
          <a:blip r:embed="rId4" cstate="print"/>
          <a:srcRect l="20774" t="10296" r="20302" b="11482"/>
          <a:stretch>
            <a:fillRect/>
          </a:stretch>
        </p:blipFill>
        <p:spPr bwMode="auto">
          <a:xfrm>
            <a:off x="5867400" y="3962400"/>
            <a:ext cx="990600" cy="1676400"/>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2971800" y="4038600"/>
            <a:ext cx="2590800" cy="830997"/>
          </a:xfrm>
          <a:prstGeom prst="rect">
            <a:avLst/>
          </a:prstGeom>
          <a:noFill/>
          <a:ln>
            <a:solidFill>
              <a:schemeClr val="accent1"/>
            </a:solidFill>
          </a:ln>
        </p:spPr>
        <p:txBody>
          <a:bodyPr wrap="square" rtlCol="0">
            <a:spAutoFit/>
          </a:bodyPr>
          <a:lstStyle/>
          <a:p>
            <a:r>
              <a:rPr lang="en-US" sz="2400" dirty="0" smtClean="0"/>
              <a:t>A can of soup contains 300 grams</a:t>
            </a:r>
            <a:endParaRPr lang="en-US" sz="2400" dirty="0"/>
          </a:p>
        </p:txBody>
      </p:sp>
      <p:pic>
        <p:nvPicPr>
          <p:cNvPr id="63490" name="Picture 2" descr="http://woodgears.ca/macro/salt_grains.jpg"/>
          <p:cNvPicPr>
            <a:picLocks noChangeAspect="1" noChangeArrowheads="1"/>
          </p:cNvPicPr>
          <p:nvPr/>
        </p:nvPicPr>
        <p:blipFill>
          <a:blip r:embed="rId5" cstate="print"/>
          <a:srcRect/>
          <a:stretch>
            <a:fillRect/>
          </a:stretch>
        </p:blipFill>
        <p:spPr bwMode="auto">
          <a:xfrm>
            <a:off x="5181600" y="5791200"/>
            <a:ext cx="1231249" cy="88896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Weight practice!</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lnSpc>
                <a:spcPct val="150000"/>
              </a:lnSpc>
            </a:pPr>
            <a:r>
              <a:rPr lang="en-US" sz="3500" dirty="0" smtClean="0"/>
              <a:t>How many milligrams in a gram? </a:t>
            </a:r>
            <a:r>
              <a:rPr lang="en-US" sz="3900" dirty="0" smtClean="0"/>
              <a:t>	</a:t>
            </a:r>
          </a:p>
          <a:p>
            <a:pPr>
              <a:lnSpc>
                <a:spcPct val="150000"/>
              </a:lnSpc>
            </a:pPr>
            <a:r>
              <a:rPr lang="en-US" sz="3500" dirty="0" smtClean="0"/>
              <a:t>How many grams in a kilogram?</a:t>
            </a:r>
          </a:p>
          <a:p>
            <a:pPr>
              <a:lnSpc>
                <a:spcPct val="150000"/>
              </a:lnSpc>
            </a:pPr>
            <a:r>
              <a:rPr lang="en-US" sz="3500" dirty="0" smtClean="0"/>
              <a:t>How much did you weigh at birth in kilograms?  </a:t>
            </a:r>
            <a:endParaRPr lang="en-US" sz="35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nSpc>
                <a:spcPct val="150000"/>
              </a:lnSpc>
            </a:pPr>
            <a:endParaRPr lang="en-US" dirty="0" smtClean="0"/>
          </a:p>
          <a:p>
            <a:pPr>
              <a:buNone/>
            </a:pPr>
            <a:endParaRPr lang="en-US" dirty="0"/>
          </a:p>
        </p:txBody>
      </p:sp>
      <p:sp>
        <p:nvSpPr>
          <p:cNvPr id="6" name="Rectangle 5"/>
          <p:cNvSpPr/>
          <p:nvPr/>
        </p:nvSpPr>
        <p:spPr>
          <a:xfrm>
            <a:off x="6934200" y="17526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6934200" y="27432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TextBox 7"/>
          <p:cNvSpPr txBox="1"/>
          <p:nvPr/>
        </p:nvSpPr>
        <p:spPr>
          <a:xfrm>
            <a:off x="4038600" y="4800600"/>
            <a:ext cx="4419600" cy="1846659"/>
          </a:xfrm>
          <a:prstGeom prst="rect">
            <a:avLst/>
          </a:prstGeom>
          <a:solidFill>
            <a:schemeClr val="bg2">
              <a:lumMod val="60000"/>
              <a:lumOff val="40000"/>
            </a:schemeClr>
          </a:solidFill>
          <a:ln w="19050">
            <a:solidFill>
              <a:schemeClr val="tx1"/>
            </a:solidFill>
          </a:ln>
        </p:spPr>
        <p:txBody>
          <a:bodyPr wrap="square" rtlCol="0">
            <a:spAutoFit/>
          </a:bodyPr>
          <a:lstStyle/>
          <a:p>
            <a:r>
              <a:rPr lang="en-US" sz="2400" b="1" dirty="0" smtClean="0">
                <a:solidFill>
                  <a:srgbClr val="FF0000"/>
                </a:solidFill>
              </a:rPr>
              <a:t>Example:  7.5 lbs = 3.4 kg</a:t>
            </a:r>
          </a:p>
          <a:p>
            <a:endParaRPr lang="en-US" sz="2400" b="1" dirty="0" smtClean="0">
              <a:solidFill>
                <a:srgbClr val="FF0000"/>
              </a:solidFill>
            </a:endParaRPr>
          </a:p>
          <a:p>
            <a:r>
              <a:rPr lang="en-US" sz="2400" b="1" dirty="0" smtClean="0">
                <a:solidFill>
                  <a:srgbClr val="FF0000"/>
                </a:solidFill>
              </a:rPr>
              <a:t>Formula:  lbs / 2.2 = kilograms</a:t>
            </a:r>
          </a:p>
          <a:p>
            <a:r>
              <a:rPr lang="en-US" sz="2400" b="1" dirty="0" smtClean="0">
                <a:solidFill>
                  <a:srgbClr val="FF0000"/>
                </a:solidFill>
              </a:rPr>
              <a:t>	      kg  x  2.2 = pounds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What about volume?</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1 liter</a:t>
            </a:r>
          </a:p>
          <a:p>
            <a:r>
              <a:rPr lang="en-US" dirty="0" smtClean="0"/>
              <a:t>1 milliliter = 	0.001 liter</a:t>
            </a:r>
            <a:endParaRPr lang="en-US" dirty="0"/>
          </a:p>
          <a:p>
            <a:r>
              <a:rPr lang="en-US" dirty="0" smtClean="0"/>
              <a:t>1 cubic centimeter (cc) = 1 milliliter  (</a:t>
            </a:r>
            <a:r>
              <a:rPr lang="en-US" dirty="0" err="1" smtClean="0"/>
              <a:t>mL</a:t>
            </a:r>
            <a:r>
              <a:rPr lang="en-US" dirty="0" smtClean="0"/>
              <a:t>)</a:t>
            </a:r>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Make a Mental Picture</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Liter</a:t>
            </a:r>
          </a:p>
          <a:p>
            <a:pPr>
              <a:buNone/>
            </a:pPr>
            <a:endParaRPr lang="en-US" dirty="0" smtClean="0"/>
          </a:p>
          <a:p>
            <a:r>
              <a:rPr lang="en-US" dirty="0" smtClean="0"/>
              <a:t>Milliliter  </a:t>
            </a:r>
            <a:endParaRPr lang="en-US" dirty="0"/>
          </a:p>
        </p:txBody>
      </p:sp>
      <p:sp>
        <p:nvSpPr>
          <p:cNvPr id="13" name="TextBox 12"/>
          <p:cNvSpPr txBox="1"/>
          <p:nvPr/>
        </p:nvSpPr>
        <p:spPr>
          <a:xfrm>
            <a:off x="3276600" y="1828800"/>
            <a:ext cx="3352800" cy="830997"/>
          </a:xfrm>
          <a:prstGeom prst="rect">
            <a:avLst/>
          </a:prstGeom>
          <a:noFill/>
          <a:ln>
            <a:solidFill>
              <a:schemeClr val="accent1"/>
            </a:solidFill>
          </a:ln>
        </p:spPr>
        <p:txBody>
          <a:bodyPr wrap="square" rtlCol="0">
            <a:spAutoFit/>
          </a:bodyPr>
          <a:lstStyle/>
          <a:p>
            <a:r>
              <a:rPr lang="en-US" sz="2400" dirty="0" smtClean="0"/>
              <a:t>You already know the volume of a 2-Liter bottle</a:t>
            </a:r>
            <a:endParaRPr lang="en-US" sz="2400" dirty="0"/>
          </a:p>
        </p:txBody>
      </p:sp>
      <p:sp>
        <p:nvSpPr>
          <p:cNvPr id="14" name="TextBox 13"/>
          <p:cNvSpPr txBox="1"/>
          <p:nvPr/>
        </p:nvSpPr>
        <p:spPr>
          <a:xfrm>
            <a:off x="2819400" y="3276600"/>
            <a:ext cx="3505200" cy="461665"/>
          </a:xfrm>
          <a:prstGeom prst="rect">
            <a:avLst/>
          </a:prstGeom>
          <a:noFill/>
          <a:ln>
            <a:solidFill>
              <a:schemeClr val="accent1"/>
            </a:solidFill>
          </a:ln>
        </p:spPr>
        <p:txBody>
          <a:bodyPr wrap="square" rtlCol="0">
            <a:spAutoFit/>
          </a:bodyPr>
          <a:lstStyle/>
          <a:p>
            <a:r>
              <a:rPr lang="en-US" sz="2400" dirty="0" smtClean="0"/>
              <a:t>A can of soda is 240 </a:t>
            </a:r>
            <a:r>
              <a:rPr lang="en-US" sz="2400" dirty="0" err="1" smtClean="0"/>
              <a:t>mL</a:t>
            </a:r>
            <a:endParaRPr lang="en-US" sz="2400" dirty="0"/>
          </a:p>
        </p:txBody>
      </p:sp>
      <p:pic>
        <p:nvPicPr>
          <p:cNvPr id="33794" name="Picture 2" descr="http://www.omahabiodiesel.net/images/dietcoke.JPG"/>
          <p:cNvPicPr>
            <a:picLocks noChangeAspect="1" noChangeArrowheads="1"/>
          </p:cNvPicPr>
          <p:nvPr/>
        </p:nvPicPr>
        <p:blipFill>
          <a:blip r:embed="rId3" cstate="print"/>
          <a:srcRect l="32000" r="32444"/>
          <a:stretch>
            <a:fillRect/>
          </a:stretch>
        </p:blipFill>
        <p:spPr bwMode="auto">
          <a:xfrm>
            <a:off x="7696200" y="1371600"/>
            <a:ext cx="866987" cy="2438400"/>
          </a:xfrm>
          <a:prstGeom prst="rect">
            <a:avLst/>
          </a:prstGeom>
          <a:ln>
            <a:solidFill>
              <a:schemeClr val="accent1"/>
            </a:solidFill>
          </a:ln>
          <a:effectLst>
            <a:outerShdw blurRad="292100" dist="139700" dir="2700000" algn="tl" rotWithShape="0">
              <a:srgbClr val="333333">
                <a:alpha val="65000"/>
              </a:srgbClr>
            </a:outerShdw>
          </a:effectLst>
        </p:spPr>
      </p:pic>
      <p:pic>
        <p:nvPicPr>
          <p:cNvPr id="33796" name="Picture 4" descr="http://recipes.howstuffworks.com/question602.htm">
            <a:hlinkClick r:id="rId4"/>
          </p:cNvPr>
          <p:cNvPicPr>
            <a:picLocks noChangeAspect="1" noChangeArrowheads="1"/>
          </p:cNvPicPr>
          <p:nvPr/>
        </p:nvPicPr>
        <p:blipFill>
          <a:blip r:embed="rId5" cstate="print"/>
          <a:srcRect l="56173" t="7407" r="8518" b="5556"/>
          <a:stretch>
            <a:fillRect/>
          </a:stretch>
        </p:blipFill>
        <p:spPr bwMode="auto">
          <a:xfrm>
            <a:off x="6400800" y="2895600"/>
            <a:ext cx="838200" cy="1790700"/>
          </a:xfrm>
          <a:prstGeom prst="rect">
            <a:avLst/>
          </a:prstGeom>
          <a:ln>
            <a:solidFill>
              <a:schemeClr val="accent1"/>
            </a:solidFill>
          </a:ln>
          <a:effectLst>
            <a:outerShdw blurRad="292100" dist="139700" dir="2700000" algn="tl" rotWithShape="0">
              <a:srgbClr val="333333">
                <a:alpha val="65000"/>
              </a:srgbClr>
            </a:outerShdw>
          </a:effectLst>
        </p:spPr>
      </p:pic>
      <p:sp>
        <p:nvSpPr>
          <p:cNvPr id="11" name="TextBox 10"/>
          <p:cNvSpPr txBox="1"/>
          <p:nvPr/>
        </p:nvSpPr>
        <p:spPr>
          <a:xfrm>
            <a:off x="2286000" y="3962400"/>
            <a:ext cx="3124200" cy="461665"/>
          </a:xfrm>
          <a:prstGeom prst="rect">
            <a:avLst/>
          </a:prstGeom>
          <a:noFill/>
          <a:ln>
            <a:solidFill>
              <a:schemeClr val="accent1"/>
            </a:solidFill>
          </a:ln>
        </p:spPr>
        <p:txBody>
          <a:bodyPr wrap="square" rtlCol="0">
            <a:spAutoFit/>
          </a:bodyPr>
          <a:lstStyle/>
          <a:p>
            <a:r>
              <a:rPr lang="en-US" sz="2400" dirty="0" smtClean="0"/>
              <a:t>One teaspoon is 5 </a:t>
            </a:r>
            <a:r>
              <a:rPr lang="en-US" sz="2400" dirty="0" err="1" smtClean="0"/>
              <a:t>mL</a:t>
            </a:r>
            <a:endParaRPr lang="en-US" sz="2400" dirty="0"/>
          </a:p>
        </p:txBody>
      </p:sp>
      <p:pic>
        <p:nvPicPr>
          <p:cNvPr id="33798" name="Picture 6" descr="http://images.replacements.com/images/images5/flatware/I/international_silver_gigi_stainless_teaspoon_P0000042558S0014T2.jpg"/>
          <p:cNvPicPr>
            <a:picLocks noChangeAspect="1" noChangeArrowheads="1"/>
          </p:cNvPicPr>
          <p:nvPr/>
        </p:nvPicPr>
        <p:blipFill>
          <a:blip r:embed="rId6" cstate="print"/>
          <a:srcRect l="1842" t="5131" r="1740" b="7636"/>
          <a:stretch>
            <a:fillRect/>
          </a:stretch>
        </p:blipFill>
        <p:spPr bwMode="auto">
          <a:xfrm rot="690469" flipV="1">
            <a:off x="2626408" y="4819370"/>
            <a:ext cx="3792065" cy="821212"/>
          </a:xfrm>
          <a:prstGeom prst="rect">
            <a:avLst/>
          </a:prstGeom>
          <a:ln>
            <a:solidFill>
              <a:schemeClr val="accent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79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7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Volume practice!</a:t>
            </a:r>
            <a:endParaRPr lang="en-US" dirty="0">
              <a:solidFill>
                <a:schemeClr val="accent1">
                  <a:lumMod val="75000"/>
                </a:schemeClr>
              </a:solidFill>
            </a:endParaRPr>
          </a:p>
        </p:txBody>
      </p:sp>
      <p:sp>
        <p:nvSpPr>
          <p:cNvPr id="3" name="Content Placeholder 2"/>
          <p:cNvSpPr>
            <a:spLocks noGrp="1"/>
          </p:cNvSpPr>
          <p:nvPr>
            <p:ph idx="1"/>
          </p:nvPr>
        </p:nvSpPr>
        <p:spPr>
          <a:xfrm>
            <a:off x="685800" y="1905000"/>
            <a:ext cx="7772400" cy="4114800"/>
          </a:xfrm>
        </p:spPr>
        <p:txBody>
          <a:bodyPr>
            <a:normAutofit/>
          </a:bodyPr>
          <a:lstStyle/>
          <a:p>
            <a:pPr>
              <a:lnSpc>
                <a:spcPct val="150000"/>
              </a:lnSpc>
            </a:pPr>
            <a:r>
              <a:rPr lang="en-US" sz="3500" dirty="0" smtClean="0"/>
              <a:t>How many milliliters in a liter? </a:t>
            </a:r>
            <a:r>
              <a:rPr lang="en-US" sz="3900" dirty="0" smtClean="0"/>
              <a:t>	</a:t>
            </a:r>
          </a:p>
          <a:p>
            <a:pPr>
              <a:lnSpc>
                <a:spcPct val="150000"/>
              </a:lnSpc>
            </a:pPr>
            <a:r>
              <a:rPr lang="en-US" sz="3500" dirty="0" smtClean="0"/>
              <a:t>How many milliliters in a coffee mug?</a:t>
            </a:r>
            <a:endParaRPr lang="en-US" sz="35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nSpc>
                <a:spcPct val="150000"/>
              </a:lnSpc>
            </a:pPr>
            <a:endParaRPr lang="en-US" dirty="0" smtClean="0"/>
          </a:p>
          <a:p>
            <a:pPr>
              <a:buNone/>
            </a:pPr>
            <a:endParaRPr lang="en-US" dirty="0"/>
          </a:p>
        </p:txBody>
      </p:sp>
      <p:sp>
        <p:nvSpPr>
          <p:cNvPr id="6" name="Rectangle 5"/>
          <p:cNvSpPr/>
          <p:nvPr/>
        </p:nvSpPr>
        <p:spPr>
          <a:xfrm>
            <a:off x="6934200" y="2133600"/>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7010400" y="38100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240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074" name="Picture 2" descr="Coffee Mug - Ceramic"/>
          <p:cNvPicPr>
            <a:picLocks noChangeAspect="1" noChangeArrowheads="1"/>
          </p:cNvPicPr>
          <p:nvPr/>
        </p:nvPicPr>
        <p:blipFill>
          <a:blip r:embed="rId3" cstate="print"/>
          <a:srcRect/>
          <a:stretch>
            <a:fillRect/>
          </a:stretch>
        </p:blipFill>
        <p:spPr bwMode="auto">
          <a:xfrm>
            <a:off x="3200400" y="3962400"/>
            <a:ext cx="1295400" cy="125838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Now its time to get serious</a:t>
            </a:r>
            <a:endParaRPr lang="en-US" dirty="0">
              <a:solidFill>
                <a:schemeClr val="accent1">
                  <a:lumMod val="75000"/>
                </a:schemeClr>
              </a:solidFill>
            </a:endParaRPr>
          </a:p>
        </p:txBody>
      </p:sp>
      <p:sp>
        <p:nvSpPr>
          <p:cNvPr id="3" name="Content Placeholder 2"/>
          <p:cNvSpPr>
            <a:spLocks noGrp="1"/>
          </p:cNvSpPr>
          <p:nvPr>
            <p:ph idx="1"/>
          </p:nvPr>
        </p:nvSpPr>
        <p:spPr>
          <a:xfrm>
            <a:off x="685800" y="1905000"/>
            <a:ext cx="7772400" cy="4114800"/>
          </a:xfrm>
        </p:spPr>
        <p:txBody>
          <a:bodyPr>
            <a:normAutofit/>
          </a:bodyPr>
          <a:lstStyle/>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Converting Grams</a:t>
            </a:r>
            <a:endParaRPr lang="en-US" dirty="0">
              <a:solidFill>
                <a:schemeClr val="accent1">
                  <a:lumMod val="75000"/>
                </a:schemeClr>
              </a:solidFill>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Grams to milligrams – multiply by 1000 or move decimal three places to the right</a:t>
            </a:r>
          </a:p>
          <a:p>
            <a:r>
              <a:rPr lang="en-US" dirty="0" smtClean="0"/>
              <a:t>0.15 g = _____ mg</a:t>
            </a:r>
          </a:p>
          <a:p>
            <a:r>
              <a:rPr lang="en-US" dirty="0" smtClean="0"/>
              <a:t>0.150 g = 150 mg</a:t>
            </a:r>
          </a:p>
          <a:p>
            <a:pPr>
              <a:lnSpc>
                <a:spcPct val="150000"/>
              </a:lnSpc>
            </a:pPr>
            <a:r>
              <a:rPr lang="en-US" dirty="0" smtClean="0"/>
              <a:t>0.15 g = 150 mg</a:t>
            </a:r>
          </a:p>
          <a:p>
            <a:pPr>
              <a:lnSpc>
                <a:spcPct val="110000"/>
              </a:lnSpc>
            </a:pPr>
            <a:r>
              <a:rPr lang="en-US" dirty="0" smtClean="0"/>
              <a:t>Milligrams to grams– divide by 1000 or move decimal three places to the left</a:t>
            </a:r>
          </a:p>
          <a:p>
            <a:pPr>
              <a:lnSpc>
                <a:spcPct val="110000"/>
              </a:lnSpc>
            </a:pPr>
            <a:r>
              <a:rPr lang="en-US" dirty="0" smtClean="0"/>
              <a:t>500 mg = _________ g</a:t>
            </a:r>
          </a:p>
          <a:p>
            <a:pPr>
              <a:lnSpc>
                <a:spcPct val="150000"/>
              </a:lnSpc>
            </a:pPr>
            <a:endParaRPr lang="en-US" dirty="0"/>
          </a:p>
        </p:txBody>
      </p:sp>
      <p:sp>
        <p:nvSpPr>
          <p:cNvPr id="4" name="Curved Up Arrow 3"/>
          <p:cNvSpPr/>
          <p:nvPr/>
        </p:nvSpPr>
        <p:spPr>
          <a:xfrm>
            <a:off x="1143000" y="3581400"/>
            <a:ext cx="762000" cy="228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2743200" y="55626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0.5</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Why is math important in healthcare?</a:t>
            </a:r>
            <a:endParaRPr lang="en-US" dirty="0">
              <a:solidFill>
                <a:schemeClr val="accent1">
                  <a:lumMod val="50000"/>
                </a:schemeClr>
              </a:solidFill>
            </a:endParaRPr>
          </a:p>
        </p:txBody>
      </p:sp>
      <p:sp>
        <p:nvSpPr>
          <p:cNvPr id="3" name="Content Placeholder 2"/>
          <p:cNvSpPr>
            <a:spLocks noGrp="1"/>
          </p:cNvSpPr>
          <p:nvPr>
            <p:ph idx="1"/>
          </p:nvPr>
        </p:nvSpPr>
        <p:spPr>
          <a:xfrm>
            <a:off x="609600" y="1905000"/>
            <a:ext cx="7848600" cy="4191000"/>
          </a:xfrm>
        </p:spPr>
        <p:txBody>
          <a:bodyPr/>
          <a:lstStyle/>
          <a:p>
            <a:r>
              <a:rPr lang="en-US" dirty="0" smtClean="0"/>
              <a:t>Health </a:t>
            </a:r>
            <a:r>
              <a:rPr lang="en-US" dirty="0"/>
              <a:t>care workers are required to perform simple math calculations when doing various tasks.</a:t>
            </a:r>
          </a:p>
          <a:p>
            <a:pPr lvl="0"/>
            <a:r>
              <a:rPr lang="en-US" dirty="0" smtClean="0"/>
              <a:t>Mathematical </a:t>
            </a:r>
            <a:r>
              <a:rPr lang="en-US" dirty="0"/>
              <a:t>errors </a:t>
            </a:r>
            <a:r>
              <a:rPr lang="en-US" dirty="0" smtClean="0"/>
              <a:t>may </a:t>
            </a:r>
            <a:r>
              <a:rPr lang="en-US" dirty="0"/>
              <a:t>result in injury or a life or death situation.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Practice converting grams and kg</a:t>
            </a:r>
            <a:endParaRPr lang="en-US" dirty="0">
              <a:solidFill>
                <a:schemeClr val="accent1">
                  <a:lumMod val="75000"/>
                </a:schemeClr>
              </a:solidFill>
            </a:endParaRPr>
          </a:p>
        </p:txBody>
      </p:sp>
      <p:sp>
        <p:nvSpPr>
          <p:cNvPr id="3" name="Content Placeholder 2"/>
          <p:cNvSpPr>
            <a:spLocks noGrp="1"/>
          </p:cNvSpPr>
          <p:nvPr>
            <p:ph idx="1"/>
          </p:nvPr>
        </p:nvSpPr>
        <p:spPr>
          <a:xfrm>
            <a:off x="457200" y="1981200"/>
            <a:ext cx="8229600" cy="4876800"/>
          </a:xfrm>
        </p:spPr>
        <p:txBody>
          <a:bodyPr>
            <a:normAutofit/>
          </a:bodyPr>
          <a:lstStyle/>
          <a:p>
            <a:r>
              <a:rPr lang="en-US" dirty="0" smtClean="0"/>
              <a:t>What would you do to convert grams to kilograms?</a:t>
            </a:r>
          </a:p>
          <a:p>
            <a:pPr>
              <a:lnSpc>
                <a:spcPct val="150000"/>
              </a:lnSpc>
            </a:pPr>
            <a:r>
              <a:rPr lang="en-US" dirty="0" smtClean="0"/>
              <a:t>600 g = _________ kg</a:t>
            </a:r>
          </a:p>
          <a:p>
            <a:r>
              <a:rPr lang="en-US" dirty="0" smtClean="0"/>
              <a:t>What would you do to convert kilograms to grams?</a:t>
            </a:r>
          </a:p>
          <a:p>
            <a:r>
              <a:rPr lang="en-US" dirty="0" smtClean="0"/>
              <a:t>4.5 kg = _________ g</a:t>
            </a:r>
          </a:p>
          <a:p>
            <a:pPr>
              <a:lnSpc>
                <a:spcPct val="150000"/>
              </a:lnSpc>
            </a:pPr>
            <a:endParaRPr lang="en-US" dirty="0" smtClean="0"/>
          </a:p>
          <a:p>
            <a:pPr>
              <a:lnSpc>
                <a:spcPct val="150000"/>
              </a:lnSpc>
            </a:pPr>
            <a:endParaRPr lang="en-US" dirty="0"/>
          </a:p>
        </p:txBody>
      </p:sp>
      <p:sp>
        <p:nvSpPr>
          <p:cNvPr id="5" name="Rectangle 4"/>
          <p:cNvSpPr/>
          <p:nvPr/>
        </p:nvSpPr>
        <p:spPr>
          <a:xfrm>
            <a:off x="2590800" y="3040559"/>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0.6</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590800" y="4793159"/>
            <a:ext cx="13716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4500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Converting Meters</a:t>
            </a:r>
            <a:endParaRPr lang="en-US" dirty="0">
              <a:solidFill>
                <a:schemeClr val="accent1">
                  <a:lumMod val="75000"/>
                </a:schemeClr>
              </a:solidFill>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Meters to millimeters – multiply by 1000 or move decimal three places to the right</a:t>
            </a:r>
          </a:p>
          <a:p>
            <a:r>
              <a:rPr lang="en-US" dirty="0" smtClean="0"/>
              <a:t>2.54 m = _____ mm</a:t>
            </a:r>
          </a:p>
          <a:p>
            <a:r>
              <a:rPr lang="en-US" dirty="0" smtClean="0"/>
              <a:t>2.540 m = 2540 mm</a:t>
            </a:r>
          </a:p>
          <a:p>
            <a:pPr>
              <a:lnSpc>
                <a:spcPct val="110000"/>
              </a:lnSpc>
            </a:pPr>
            <a:r>
              <a:rPr lang="en-US" dirty="0" smtClean="0"/>
              <a:t>Milliliters to liters – divide by 1000 or move decimal three places to the left</a:t>
            </a:r>
          </a:p>
          <a:p>
            <a:pPr>
              <a:lnSpc>
                <a:spcPct val="110000"/>
              </a:lnSpc>
            </a:pPr>
            <a:r>
              <a:rPr lang="en-US" dirty="0" smtClean="0"/>
              <a:t>1650 mm = _________ m</a:t>
            </a:r>
          </a:p>
          <a:p>
            <a:pPr>
              <a:lnSpc>
                <a:spcPct val="150000"/>
              </a:lnSpc>
              <a:buNone/>
            </a:pPr>
            <a:endParaRPr lang="en-US" dirty="0"/>
          </a:p>
        </p:txBody>
      </p:sp>
      <p:sp>
        <p:nvSpPr>
          <p:cNvPr id="4" name="Curved Up Arrow 3"/>
          <p:cNvSpPr/>
          <p:nvPr/>
        </p:nvSpPr>
        <p:spPr>
          <a:xfrm>
            <a:off x="1143000" y="3581400"/>
            <a:ext cx="762000" cy="228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2895600" y="4800600"/>
            <a:ext cx="1219200" cy="769441"/>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1.65</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solidFill>
                  <a:schemeClr val="accent1">
                    <a:lumMod val="75000"/>
                  </a:schemeClr>
                </a:solidFill>
              </a:rPr>
              <a:t>Metric Quiz</a:t>
            </a:r>
            <a:endParaRPr lang="en-US" dirty="0">
              <a:solidFill>
                <a:schemeClr val="accent1">
                  <a:lumMod val="75000"/>
                </a:schemeClr>
              </a:solidFill>
            </a:endParaRPr>
          </a:p>
        </p:txBody>
      </p:sp>
      <p:sp>
        <p:nvSpPr>
          <p:cNvPr id="3" name="Content Placeholder 2"/>
          <p:cNvSpPr>
            <a:spLocks noGrp="1"/>
          </p:cNvSpPr>
          <p:nvPr>
            <p:ph sz="half" idx="1"/>
          </p:nvPr>
        </p:nvSpPr>
        <p:spPr>
          <a:xfrm>
            <a:off x="228600" y="1371600"/>
            <a:ext cx="4114800" cy="4267200"/>
          </a:xfrm>
        </p:spPr>
        <p:txBody>
          <a:bodyPr/>
          <a:lstStyle/>
          <a:p>
            <a:pPr marL="514350" indent="-514350">
              <a:lnSpc>
                <a:spcPct val="150000"/>
              </a:lnSpc>
              <a:buFont typeface="+mj-lt"/>
              <a:buAutoNum type="arabicPeriod"/>
            </a:pPr>
            <a:r>
              <a:rPr lang="en-US" dirty="0" smtClean="0"/>
              <a:t>0.25 g = ______ mg</a:t>
            </a:r>
          </a:p>
          <a:p>
            <a:pPr marL="514350" indent="-514350">
              <a:lnSpc>
                <a:spcPct val="150000"/>
              </a:lnSpc>
              <a:buFont typeface="+mj-lt"/>
              <a:buAutoNum type="arabicPeriod"/>
            </a:pPr>
            <a:r>
              <a:rPr lang="en-US" dirty="0" smtClean="0"/>
              <a:t>1.5 m = _______ mm</a:t>
            </a:r>
          </a:p>
          <a:p>
            <a:pPr marL="514350" indent="-514350">
              <a:lnSpc>
                <a:spcPct val="150000"/>
              </a:lnSpc>
              <a:buFont typeface="+mj-lt"/>
              <a:buAutoNum type="arabicPeriod"/>
            </a:pPr>
            <a:r>
              <a:rPr lang="en-US" dirty="0" smtClean="0"/>
              <a:t>3 mm = ________ m</a:t>
            </a:r>
          </a:p>
          <a:p>
            <a:pPr marL="514350" indent="-514350">
              <a:lnSpc>
                <a:spcPct val="150000"/>
              </a:lnSpc>
              <a:buFont typeface="+mj-lt"/>
              <a:buAutoNum type="arabicPeriod"/>
            </a:pPr>
            <a:r>
              <a:rPr lang="en-US" dirty="0" smtClean="0"/>
              <a:t>10 cc = ________ </a:t>
            </a:r>
            <a:r>
              <a:rPr lang="en-US" dirty="0" err="1" smtClean="0"/>
              <a:t>mL</a:t>
            </a:r>
            <a:endParaRPr lang="en-US" dirty="0" smtClean="0"/>
          </a:p>
          <a:p>
            <a:pPr marL="514350" indent="-514350">
              <a:lnSpc>
                <a:spcPct val="150000"/>
              </a:lnSpc>
              <a:buFont typeface="+mj-lt"/>
              <a:buAutoNum type="arabicPeriod"/>
            </a:pPr>
            <a:r>
              <a:rPr lang="en-US" dirty="0" smtClean="0"/>
              <a:t>2 mg = _________ g</a:t>
            </a:r>
          </a:p>
          <a:p>
            <a:pPr marL="514350" indent="-514350">
              <a:lnSpc>
                <a:spcPct val="150000"/>
              </a:lnSpc>
              <a:buFont typeface="+mj-lt"/>
              <a:buAutoNum type="arabicPeriod"/>
            </a:pPr>
            <a:r>
              <a:rPr lang="en-US" dirty="0" smtClean="0"/>
              <a:t>200 </a:t>
            </a:r>
            <a:r>
              <a:rPr lang="en-US" dirty="0" err="1" smtClean="0"/>
              <a:t>mL</a:t>
            </a:r>
            <a:r>
              <a:rPr lang="en-US" dirty="0" smtClean="0"/>
              <a:t> = _________ L</a:t>
            </a:r>
          </a:p>
          <a:p>
            <a:pPr>
              <a:buNone/>
            </a:pPr>
            <a:endParaRPr lang="en-US" dirty="0"/>
          </a:p>
        </p:txBody>
      </p:sp>
      <p:sp>
        <p:nvSpPr>
          <p:cNvPr id="11" name="Content Placeholder 2"/>
          <p:cNvSpPr>
            <a:spLocks noGrp="1"/>
          </p:cNvSpPr>
          <p:nvPr>
            <p:ph sz="half" idx="2"/>
          </p:nvPr>
        </p:nvSpPr>
        <p:spPr>
          <a:xfrm>
            <a:off x="4572000" y="1600200"/>
            <a:ext cx="4114800" cy="4114800"/>
          </a:xfrm>
        </p:spPr>
        <p:txBody>
          <a:bodyPr/>
          <a:lstStyle/>
          <a:p>
            <a:pPr marL="514350" indent="-514350">
              <a:lnSpc>
                <a:spcPct val="150000"/>
              </a:lnSpc>
              <a:buFont typeface="+mj-lt"/>
              <a:buAutoNum type="arabicPeriod" startAt="7"/>
            </a:pPr>
            <a:r>
              <a:rPr lang="en-US" dirty="0" smtClean="0"/>
              <a:t>88 g = ________ kg</a:t>
            </a:r>
          </a:p>
          <a:p>
            <a:pPr marL="514350" indent="-514350">
              <a:lnSpc>
                <a:spcPct val="150000"/>
              </a:lnSpc>
              <a:buFont typeface="+mj-lt"/>
              <a:buAutoNum type="arabicPeriod" startAt="7"/>
            </a:pPr>
            <a:r>
              <a:rPr lang="en-US" dirty="0" smtClean="0"/>
              <a:t>7.5 cm = _______ m</a:t>
            </a:r>
          </a:p>
          <a:p>
            <a:pPr marL="514350" indent="-514350">
              <a:lnSpc>
                <a:spcPct val="150000"/>
              </a:lnSpc>
              <a:buFont typeface="+mj-lt"/>
              <a:buAutoNum type="arabicPeriod" startAt="7"/>
            </a:pPr>
            <a:r>
              <a:rPr lang="en-US" dirty="0" smtClean="0"/>
              <a:t>300 m = ________ km</a:t>
            </a:r>
          </a:p>
          <a:p>
            <a:pPr marL="514350" indent="-514350">
              <a:lnSpc>
                <a:spcPct val="150000"/>
              </a:lnSpc>
              <a:buFont typeface="+mj-lt"/>
              <a:buAutoNum type="arabicPeriod" startAt="7"/>
            </a:pPr>
            <a:r>
              <a:rPr lang="en-US" dirty="0" smtClean="0"/>
              <a:t> 10 kg = __________ g</a:t>
            </a:r>
          </a:p>
          <a:p>
            <a:pPr marL="514350" indent="-514350">
              <a:lnSpc>
                <a:spcPct val="150000"/>
              </a:lnSpc>
              <a:buFont typeface="+mj-lt"/>
              <a:buAutoNum type="arabicPeriod" startAt="7"/>
            </a:pPr>
            <a:r>
              <a:rPr lang="en-US" dirty="0" smtClean="0"/>
              <a:t> 40 mg = _________kg</a:t>
            </a:r>
          </a:p>
          <a:p>
            <a:pPr marL="514350" indent="-514350">
              <a:lnSpc>
                <a:spcPct val="150000"/>
              </a:lnSpc>
              <a:buFont typeface="+mj-lt"/>
              <a:buAutoNum type="arabicPeriod" startAt="7"/>
            </a:pPr>
            <a:r>
              <a:rPr lang="en-US" dirty="0" smtClean="0"/>
              <a:t> 6 L = _________ </a:t>
            </a:r>
            <a:r>
              <a:rPr lang="en-US" dirty="0" err="1" smtClean="0"/>
              <a:t>mL</a:t>
            </a:r>
            <a:endParaRPr lang="en-US" dirty="0" smtClean="0"/>
          </a:p>
          <a:p>
            <a:pPr>
              <a:buNone/>
            </a:pPr>
            <a:endParaRPr lang="en-US" dirty="0"/>
          </a:p>
        </p:txBody>
      </p:sp>
      <p:sp>
        <p:nvSpPr>
          <p:cNvPr id="5" name="Rectangle 4"/>
          <p:cNvSpPr/>
          <p:nvPr/>
        </p:nvSpPr>
        <p:spPr>
          <a:xfrm>
            <a:off x="2133600" y="1371600"/>
            <a:ext cx="990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250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1981200" y="2057400"/>
            <a:ext cx="12192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1500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057400" y="2743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057400" y="3581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133600" y="4267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438400" y="4953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2" name="Rectangle 11"/>
          <p:cNvSpPr/>
          <p:nvPr/>
        </p:nvSpPr>
        <p:spPr>
          <a:xfrm>
            <a:off x="6172200" y="1600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0.088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Rectangle 12"/>
          <p:cNvSpPr/>
          <p:nvPr/>
        </p:nvSpPr>
        <p:spPr>
          <a:xfrm>
            <a:off x="6477000" y="2362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0.075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Rectangle 13"/>
          <p:cNvSpPr/>
          <p:nvPr/>
        </p:nvSpPr>
        <p:spPr>
          <a:xfrm>
            <a:off x="6477000" y="3048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Rectangle 14"/>
          <p:cNvSpPr/>
          <p:nvPr/>
        </p:nvSpPr>
        <p:spPr>
          <a:xfrm>
            <a:off x="6324600" y="3810000"/>
            <a:ext cx="1752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Rectangle 15"/>
          <p:cNvSpPr/>
          <p:nvPr/>
        </p:nvSpPr>
        <p:spPr>
          <a:xfrm>
            <a:off x="6400800" y="4495800"/>
            <a:ext cx="19050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0.00004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7" name="Rectangle 16"/>
          <p:cNvSpPr/>
          <p:nvPr/>
        </p:nvSpPr>
        <p:spPr>
          <a:xfrm>
            <a:off x="6096000" y="5181600"/>
            <a:ext cx="19050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6000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5" grpId="0"/>
      <p:bldP spid="16"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normAutofit fontScale="90000"/>
          </a:bodyPr>
          <a:lstStyle/>
          <a:p>
            <a:r>
              <a:rPr lang="en-US" dirty="0" smtClean="0"/>
              <a:t>Congratulations!</a:t>
            </a:r>
            <a:br>
              <a:rPr lang="en-US" dirty="0" smtClean="0"/>
            </a:br>
            <a:r>
              <a:rPr lang="en-US" dirty="0" smtClean="0">
                <a:solidFill>
                  <a:schemeClr val="accent1">
                    <a:lumMod val="75000"/>
                  </a:schemeClr>
                </a:solidFill>
              </a:rPr>
              <a:t>Time to Convert Household Weight</a:t>
            </a:r>
            <a:endParaRPr lang="en-US" dirty="0">
              <a:solidFill>
                <a:schemeClr val="accent1">
                  <a:lumMod val="75000"/>
                </a:schemeClr>
              </a:solidFill>
            </a:endParaRPr>
          </a:p>
        </p:txBody>
      </p:sp>
      <p:sp>
        <p:nvSpPr>
          <p:cNvPr id="3" name="Content Placeholder 2"/>
          <p:cNvSpPr>
            <a:spLocks noGrp="1"/>
          </p:cNvSpPr>
          <p:nvPr>
            <p:ph idx="1"/>
          </p:nvPr>
        </p:nvSpPr>
        <p:spPr>
          <a:xfrm>
            <a:off x="533400" y="1600200"/>
            <a:ext cx="8229600" cy="4830763"/>
          </a:xfrm>
        </p:spPr>
        <p:txBody>
          <a:bodyPr>
            <a:normAutofit lnSpcReduction="10000"/>
          </a:bodyPr>
          <a:lstStyle/>
          <a:p>
            <a:r>
              <a:rPr lang="en-US" dirty="0" smtClean="0"/>
              <a:t>1 ounce (oz) = 0.028 kg or 28 g</a:t>
            </a:r>
          </a:p>
          <a:p>
            <a:r>
              <a:rPr lang="en-US" dirty="0" smtClean="0"/>
              <a:t>1 pound (lb) = 0.454 kg or 454 g</a:t>
            </a:r>
          </a:p>
          <a:p>
            <a:r>
              <a:rPr lang="en-US" dirty="0" smtClean="0"/>
              <a:t>1 kg = 2.2 lbs</a:t>
            </a:r>
          </a:p>
          <a:p>
            <a:r>
              <a:rPr lang="en-US" dirty="0" smtClean="0"/>
              <a:t>To convert lb to kg, divide the number of pounds by 2.2</a:t>
            </a:r>
          </a:p>
          <a:p>
            <a:r>
              <a:rPr lang="en-US" dirty="0" smtClean="0"/>
              <a:t>145 lb </a:t>
            </a:r>
            <a:r>
              <a:rPr lang="en-US" dirty="0" smtClean="0">
                <a:sym typeface="Symbol"/>
              </a:rPr>
              <a:t> 2.2 = 65.9 kg</a:t>
            </a:r>
          </a:p>
          <a:p>
            <a:r>
              <a:rPr lang="en-US" dirty="0" smtClean="0">
                <a:sym typeface="Symbol"/>
              </a:rPr>
              <a:t>To convert kg to lb, multiply the number of kilograms by 2.2</a:t>
            </a:r>
          </a:p>
          <a:p>
            <a:r>
              <a:rPr lang="en-US" dirty="0" smtClean="0"/>
              <a:t>25 kg x 2.2 = 55 lbs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solidFill>
                  <a:schemeClr val="accent1">
                    <a:lumMod val="75000"/>
                  </a:schemeClr>
                </a:solidFill>
              </a:rPr>
              <a:t>Now You Try It - Weight</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smtClean="0"/>
              <a:t>6 oz = ________ kg</a:t>
            </a:r>
          </a:p>
          <a:p>
            <a:pPr marL="514350" indent="-514350">
              <a:lnSpc>
                <a:spcPct val="150000"/>
              </a:lnSpc>
              <a:buFont typeface="+mj-lt"/>
              <a:buAutoNum type="arabicPeriod"/>
            </a:pPr>
            <a:r>
              <a:rPr lang="en-US" dirty="0" smtClean="0"/>
              <a:t>220 lbs = _______ kg</a:t>
            </a:r>
          </a:p>
          <a:p>
            <a:pPr marL="514350" indent="-514350">
              <a:lnSpc>
                <a:spcPct val="150000"/>
              </a:lnSpc>
              <a:buFont typeface="+mj-lt"/>
              <a:buAutoNum type="arabicPeriod"/>
            </a:pPr>
            <a:r>
              <a:rPr lang="en-US" dirty="0" smtClean="0"/>
              <a:t>1362 g = ________ lbs</a:t>
            </a:r>
          </a:p>
          <a:p>
            <a:pPr marL="514350" indent="-514350">
              <a:lnSpc>
                <a:spcPct val="150000"/>
              </a:lnSpc>
              <a:buFont typeface="+mj-lt"/>
              <a:buAutoNum type="arabicPeriod"/>
            </a:pPr>
            <a:r>
              <a:rPr lang="en-US" dirty="0" smtClean="0"/>
              <a:t>4 kg = _______ lbs</a:t>
            </a:r>
          </a:p>
          <a:p>
            <a:pPr marL="514350" indent="-514350">
              <a:lnSpc>
                <a:spcPct val="150000"/>
              </a:lnSpc>
              <a:buFont typeface="+mj-lt"/>
              <a:buAutoNum type="arabicPeriod"/>
            </a:pPr>
            <a:r>
              <a:rPr lang="en-US" dirty="0" smtClean="0"/>
              <a:t>16 oz = _______ g</a:t>
            </a:r>
          </a:p>
          <a:p>
            <a:pPr marL="514350" indent="-514350">
              <a:lnSpc>
                <a:spcPct val="150000"/>
              </a:lnSpc>
              <a:buFont typeface="+mj-lt"/>
              <a:buAutoNum type="arabicPeriod"/>
            </a:pPr>
            <a:r>
              <a:rPr lang="en-US" dirty="0" smtClean="0"/>
              <a:t>280 g = ________ oz</a:t>
            </a:r>
          </a:p>
          <a:p>
            <a:pPr marL="514350" indent="-514350">
              <a:lnSpc>
                <a:spcPct val="150000"/>
              </a:lnSpc>
              <a:buFont typeface="+mj-lt"/>
              <a:buAutoNum type="arabicPeriod"/>
            </a:pPr>
            <a:r>
              <a:rPr lang="en-US" dirty="0" smtClean="0"/>
              <a:t>O.336 kg = ________ oz</a:t>
            </a:r>
            <a:endParaRPr lang="en-US" dirty="0"/>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0.168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667000" y="2819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191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448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3048000" y="5562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normAutofit fontScale="90000"/>
          </a:bodyPr>
          <a:lstStyle/>
          <a:p>
            <a:r>
              <a:rPr lang="en-US" dirty="0" smtClean="0"/>
              <a:t>Congratulations!</a:t>
            </a:r>
            <a:br>
              <a:rPr lang="en-US" dirty="0" smtClean="0"/>
            </a:br>
            <a:r>
              <a:rPr lang="en-US" dirty="0" smtClean="0">
                <a:solidFill>
                  <a:schemeClr val="accent1">
                    <a:lumMod val="75000"/>
                  </a:schemeClr>
                </a:solidFill>
              </a:rPr>
              <a:t>Time to Convert Household Length</a:t>
            </a:r>
            <a:endParaRPr lang="en-US" dirty="0">
              <a:solidFill>
                <a:schemeClr val="accent1">
                  <a:lumMod val="75000"/>
                </a:schemeClr>
              </a:solidFill>
            </a:endParaRPr>
          </a:p>
        </p:txBody>
      </p:sp>
      <p:sp>
        <p:nvSpPr>
          <p:cNvPr id="3" name="Content Placeholder 2"/>
          <p:cNvSpPr>
            <a:spLocks noGrp="1"/>
          </p:cNvSpPr>
          <p:nvPr>
            <p:ph idx="1"/>
          </p:nvPr>
        </p:nvSpPr>
        <p:spPr>
          <a:xfrm>
            <a:off x="533400" y="1676400"/>
            <a:ext cx="8229600" cy="4830763"/>
          </a:xfrm>
        </p:spPr>
        <p:txBody>
          <a:bodyPr>
            <a:normAutofit/>
          </a:bodyPr>
          <a:lstStyle/>
          <a:p>
            <a:r>
              <a:rPr lang="en-US" dirty="0" smtClean="0"/>
              <a:t>1 inch (in) = 0.025 meter (m) or 2.54 cm</a:t>
            </a:r>
          </a:p>
          <a:p>
            <a:r>
              <a:rPr lang="en-US" dirty="0" smtClean="0"/>
              <a:t>How many mm in 1 in!  </a:t>
            </a:r>
          </a:p>
          <a:p>
            <a:r>
              <a:rPr lang="en-US" dirty="0" smtClean="0"/>
              <a:t>1 foot (ft) = 0.31 meter (m) or 30.48 cm</a:t>
            </a:r>
          </a:p>
          <a:p>
            <a:r>
              <a:rPr lang="en-US" dirty="0" smtClean="0"/>
              <a:t>How many inches in a foot?</a:t>
            </a:r>
          </a:p>
          <a:p>
            <a:r>
              <a:rPr lang="en-US" dirty="0" smtClean="0"/>
              <a:t>How many feet in a yard?</a:t>
            </a:r>
          </a:p>
          <a:p>
            <a:r>
              <a:rPr lang="en-US" dirty="0" smtClean="0"/>
              <a:t>How many meters in a yard?</a:t>
            </a:r>
          </a:p>
          <a:p>
            <a:r>
              <a:rPr lang="en-US" dirty="0" smtClean="0"/>
              <a:t>So…which is longer, a meter stick or a yard stick?  </a:t>
            </a:r>
          </a:p>
        </p:txBody>
      </p:sp>
      <p:sp>
        <p:nvSpPr>
          <p:cNvPr id="4" name="Rectangle 3"/>
          <p:cNvSpPr/>
          <p:nvPr/>
        </p:nvSpPr>
        <p:spPr>
          <a:xfrm>
            <a:off x="46482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25.4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5791200" y="4572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0.93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Now You Try It - Length</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smtClean="0"/>
              <a:t>6 in = ________ m</a:t>
            </a:r>
          </a:p>
          <a:p>
            <a:pPr marL="514350" indent="-514350">
              <a:lnSpc>
                <a:spcPct val="150000"/>
              </a:lnSpc>
              <a:buFont typeface="+mj-lt"/>
              <a:buAutoNum type="arabicPeriod"/>
            </a:pPr>
            <a:r>
              <a:rPr lang="en-US" dirty="0" smtClean="0"/>
              <a:t>27.94 cm = _______ in</a:t>
            </a:r>
          </a:p>
          <a:p>
            <a:pPr marL="514350" indent="-514350">
              <a:lnSpc>
                <a:spcPct val="150000"/>
              </a:lnSpc>
              <a:buFont typeface="+mj-lt"/>
              <a:buAutoNum type="arabicPeriod"/>
            </a:pPr>
            <a:r>
              <a:rPr lang="en-US" dirty="0" smtClean="0"/>
              <a:t>25 m = ________ in</a:t>
            </a:r>
          </a:p>
          <a:p>
            <a:pPr marL="514350" indent="-514350">
              <a:lnSpc>
                <a:spcPct val="150000"/>
              </a:lnSpc>
              <a:buFont typeface="+mj-lt"/>
              <a:buAutoNum type="arabicPeriod"/>
            </a:pPr>
            <a:r>
              <a:rPr lang="en-US" dirty="0" smtClean="0"/>
              <a:t>400 ft = _______ m</a:t>
            </a:r>
          </a:p>
          <a:p>
            <a:pPr marL="514350" indent="-514350">
              <a:lnSpc>
                <a:spcPct val="150000"/>
              </a:lnSpc>
              <a:buFont typeface="+mj-lt"/>
              <a:buAutoNum type="arabicPeriod"/>
            </a:pPr>
            <a:r>
              <a:rPr lang="en-US" dirty="0" smtClean="0"/>
              <a:t>15.24 cm = ______ ft</a:t>
            </a:r>
          </a:p>
          <a:p>
            <a:pPr marL="514350" indent="-514350">
              <a:lnSpc>
                <a:spcPct val="150000"/>
              </a:lnSpc>
              <a:buFont typeface="+mj-lt"/>
              <a:buAutoNum type="arabicPeriod"/>
            </a:pPr>
            <a:r>
              <a:rPr lang="en-US" dirty="0" smtClean="0"/>
              <a:t>6 ft 2 in = ________ cm</a:t>
            </a:r>
          </a:p>
          <a:p>
            <a:pPr marL="514350" indent="-514350">
              <a:lnSpc>
                <a:spcPct val="150000"/>
              </a:lnSpc>
              <a:buFont typeface="+mj-lt"/>
              <a:buAutoNum type="arabicPeriod"/>
            </a:pPr>
            <a:r>
              <a:rPr lang="en-US" dirty="0" smtClean="0"/>
              <a:t>50 m = ________ yards</a:t>
            </a:r>
            <a:endParaRPr lang="en-US" dirty="0"/>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0.15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30480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11</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438400" y="2819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438400" y="3505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819400" y="4191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½ </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819400" y="4876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188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14600" y="5562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53.76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Congratulations!</a:t>
            </a:r>
            <a:br>
              <a:rPr lang="en-US" dirty="0" smtClean="0"/>
            </a:br>
            <a:r>
              <a:rPr lang="en-US" dirty="0" smtClean="0">
                <a:solidFill>
                  <a:schemeClr val="accent1">
                    <a:lumMod val="75000"/>
                  </a:schemeClr>
                </a:solidFill>
              </a:rPr>
              <a:t>Time to Convert Household Volume</a:t>
            </a:r>
            <a:endParaRPr lang="en-US" dirty="0">
              <a:solidFill>
                <a:schemeClr val="accent1">
                  <a:lumMod val="75000"/>
                </a:schemeClr>
              </a:solidFill>
            </a:endParaRPr>
          </a:p>
        </p:txBody>
      </p:sp>
      <p:sp>
        <p:nvSpPr>
          <p:cNvPr id="3" name="Content Placeholder 2"/>
          <p:cNvSpPr>
            <a:spLocks noGrp="1"/>
          </p:cNvSpPr>
          <p:nvPr>
            <p:ph idx="1"/>
          </p:nvPr>
        </p:nvSpPr>
        <p:spPr>
          <a:xfrm>
            <a:off x="533400" y="2179637"/>
            <a:ext cx="8229600" cy="4830763"/>
          </a:xfrm>
        </p:spPr>
        <p:txBody>
          <a:bodyPr>
            <a:normAutofit/>
          </a:bodyPr>
          <a:lstStyle/>
          <a:p>
            <a:r>
              <a:rPr lang="en-US" dirty="0" smtClean="0"/>
              <a:t>1 milliliter (</a:t>
            </a:r>
            <a:r>
              <a:rPr lang="en-US" dirty="0" err="1" smtClean="0"/>
              <a:t>mL</a:t>
            </a:r>
            <a:r>
              <a:rPr lang="en-US" dirty="0" smtClean="0"/>
              <a:t>) = 1 cubic centimeter (cc) </a:t>
            </a:r>
          </a:p>
          <a:p>
            <a:r>
              <a:rPr lang="en-US" dirty="0" smtClean="0"/>
              <a:t>1 teaspoon (tsp) = 5 milliliters (</a:t>
            </a:r>
            <a:r>
              <a:rPr lang="en-US" dirty="0" err="1" smtClean="0"/>
              <a:t>mL</a:t>
            </a:r>
            <a:r>
              <a:rPr lang="en-US" dirty="0" smtClean="0"/>
              <a:t>)</a:t>
            </a:r>
          </a:p>
          <a:p>
            <a:r>
              <a:rPr lang="en-US" dirty="0" smtClean="0"/>
              <a:t>1 tablespoon (tbsp) = 15 milliliters (</a:t>
            </a:r>
            <a:r>
              <a:rPr lang="en-US" dirty="0" err="1" smtClean="0"/>
              <a:t>mL</a:t>
            </a:r>
            <a:r>
              <a:rPr lang="en-US" dirty="0" smtClean="0"/>
              <a:t>)</a:t>
            </a:r>
          </a:p>
          <a:p>
            <a:r>
              <a:rPr lang="en-US" dirty="0" smtClean="0"/>
              <a:t>1 ounce (oz) = 30 milliliters (</a:t>
            </a:r>
            <a:r>
              <a:rPr lang="en-US" dirty="0" err="1" smtClean="0"/>
              <a:t>mL</a:t>
            </a:r>
            <a:r>
              <a:rPr lang="en-US" dirty="0" smtClean="0"/>
              <a:t>)</a:t>
            </a:r>
          </a:p>
          <a:p>
            <a:r>
              <a:rPr lang="en-US" dirty="0" smtClean="0"/>
              <a:t>1 cup = 8 oz = 240 </a:t>
            </a:r>
            <a:r>
              <a:rPr lang="en-US" dirty="0" err="1" smtClean="0"/>
              <a:t>mL</a:t>
            </a:r>
            <a:endParaRPr lang="en-US" dirty="0" smtClean="0"/>
          </a:p>
          <a:p>
            <a:r>
              <a:rPr lang="en-US" dirty="0" smtClean="0"/>
              <a:t>1 pint (pt) = 16 oz = 500 </a:t>
            </a:r>
            <a:r>
              <a:rPr lang="en-US" dirty="0" err="1" smtClean="0"/>
              <a:t>mL</a:t>
            </a:r>
            <a:endParaRPr lang="en-US" dirty="0" smtClean="0"/>
          </a:p>
          <a:p>
            <a:r>
              <a:rPr lang="en-US" dirty="0" smtClean="0"/>
              <a:t>1 quart (qt) = 32 oz = 1000 </a:t>
            </a:r>
            <a:r>
              <a:rPr lang="en-US" dirty="0" err="1" smtClean="0"/>
              <a:t>mL</a:t>
            </a:r>
            <a:r>
              <a:rPr lang="en-US" dirty="0" smtClean="0"/>
              <a:t> = 1 Liter (L)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solidFill>
                  <a:schemeClr val="accent1">
                    <a:lumMod val="50000"/>
                  </a:schemeClr>
                </a:solidFill>
              </a:rPr>
              <a:t>Isn’t That Funny Math?</a:t>
            </a:r>
            <a:endParaRPr lang="en-US" dirty="0">
              <a:solidFill>
                <a:schemeClr val="accent1">
                  <a:lumMod val="50000"/>
                </a:schemeClr>
              </a:solidFill>
            </a:endParaRPr>
          </a:p>
        </p:txBody>
      </p:sp>
      <p:sp>
        <p:nvSpPr>
          <p:cNvPr id="3" name="Content Placeholder 2"/>
          <p:cNvSpPr>
            <a:spLocks noGrp="1"/>
          </p:cNvSpPr>
          <p:nvPr>
            <p:ph idx="1"/>
          </p:nvPr>
        </p:nvSpPr>
        <p:spPr>
          <a:xfrm>
            <a:off x="457200" y="1371600"/>
            <a:ext cx="8229600" cy="4754563"/>
          </a:xfrm>
        </p:spPr>
        <p:txBody>
          <a:bodyPr/>
          <a:lstStyle/>
          <a:p>
            <a:r>
              <a:rPr lang="en-US" dirty="0" smtClean="0"/>
              <a:t>If 1 cup = 240 </a:t>
            </a:r>
            <a:r>
              <a:rPr lang="en-US" dirty="0" err="1" smtClean="0"/>
              <a:t>mL</a:t>
            </a:r>
            <a:r>
              <a:rPr lang="en-US" dirty="0" smtClean="0"/>
              <a:t>, and 2 cups equal one pint…</a:t>
            </a:r>
          </a:p>
          <a:p>
            <a:r>
              <a:rPr lang="en-US" dirty="0" smtClean="0"/>
              <a:t>Shouldn’t 1 pint = 480 </a:t>
            </a:r>
            <a:r>
              <a:rPr lang="en-US" dirty="0" err="1" smtClean="0"/>
              <a:t>mL</a:t>
            </a:r>
            <a:r>
              <a:rPr lang="en-US" dirty="0" smtClean="0"/>
              <a:t> instead of 500 </a:t>
            </a:r>
            <a:r>
              <a:rPr lang="en-US" dirty="0" err="1" smtClean="0"/>
              <a:t>mL</a:t>
            </a:r>
            <a:r>
              <a:rPr lang="en-US" dirty="0" smtClean="0"/>
              <a:t>?</a:t>
            </a:r>
          </a:p>
          <a:p>
            <a:r>
              <a:rPr lang="en-US" dirty="0" smtClean="0"/>
              <a:t>Why the funny math?  </a:t>
            </a:r>
          </a:p>
          <a:p>
            <a:r>
              <a:rPr lang="en-US" dirty="0" smtClean="0"/>
              <a:t>The conversions aren’t perfect, but the medical community accepts the conversions we gave you on the previous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solidFill>
                  <a:schemeClr val="accent1">
                    <a:lumMod val="75000"/>
                  </a:schemeClr>
                </a:solidFill>
              </a:rPr>
              <a:t>Now You Try It - Volume</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smtClean="0"/>
              <a:t>4 </a:t>
            </a:r>
            <a:r>
              <a:rPr lang="en-US" dirty="0" err="1" smtClean="0"/>
              <a:t>mL</a:t>
            </a:r>
            <a:r>
              <a:rPr lang="en-US" dirty="0" smtClean="0"/>
              <a:t> = ________ cc</a:t>
            </a:r>
          </a:p>
          <a:p>
            <a:pPr marL="514350" indent="-514350">
              <a:lnSpc>
                <a:spcPct val="150000"/>
              </a:lnSpc>
              <a:buFont typeface="+mj-lt"/>
              <a:buAutoNum type="arabicPeriod"/>
            </a:pPr>
            <a:r>
              <a:rPr lang="en-US" dirty="0" smtClean="0"/>
              <a:t>20 tsp = _______ </a:t>
            </a:r>
            <a:r>
              <a:rPr lang="en-US" dirty="0" err="1" smtClean="0"/>
              <a:t>mL</a:t>
            </a:r>
            <a:endParaRPr lang="en-US" dirty="0" smtClean="0"/>
          </a:p>
          <a:p>
            <a:pPr marL="514350" indent="-514350">
              <a:lnSpc>
                <a:spcPct val="150000"/>
              </a:lnSpc>
              <a:buFont typeface="+mj-lt"/>
              <a:buAutoNum type="arabicPeriod"/>
            </a:pPr>
            <a:r>
              <a:rPr lang="en-US" dirty="0" smtClean="0"/>
              <a:t>20 </a:t>
            </a:r>
            <a:r>
              <a:rPr lang="en-US" dirty="0" err="1" smtClean="0"/>
              <a:t>mL</a:t>
            </a:r>
            <a:r>
              <a:rPr lang="en-US" dirty="0" smtClean="0"/>
              <a:t> = _______ tsp</a:t>
            </a:r>
          </a:p>
          <a:p>
            <a:pPr marL="514350" indent="-514350">
              <a:lnSpc>
                <a:spcPct val="150000"/>
              </a:lnSpc>
              <a:buFont typeface="+mj-lt"/>
              <a:buAutoNum type="arabicPeriod"/>
            </a:pPr>
            <a:r>
              <a:rPr lang="en-US" dirty="0" smtClean="0"/>
              <a:t>4 oz = _______ </a:t>
            </a:r>
            <a:r>
              <a:rPr lang="en-US" dirty="0" err="1" smtClean="0"/>
              <a:t>mL</a:t>
            </a:r>
            <a:endParaRPr lang="en-US" dirty="0" smtClean="0"/>
          </a:p>
          <a:p>
            <a:pPr marL="514350" indent="-514350">
              <a:lnSpc>
                <a:spcPct val="150000"/>
              </a:lnSpc>
              <a:buFont typeface="+mj-lt"/>
              <a:buAutoNum type="arabicPeriod"/>
            </a:pPr>
            <a:r>
              <a:rPr lang="en-US" dirty="0" smtClean="0"/>
              <a:t>750 </a:t>
            </a:r>
            <a:r>
              <a:rPr lang="en-US" dirty="0" err="1" smtClean="0"/>
              <a:t>mL</a:t>
            </a:r>
            <a:r>
              <a:rPr lang="en-US" dirty="0" smtClean="0"/>
              <a:t> = _____ cups</a:t>
            </a:r>
          </a:p>
          <a:p>
            <a:pPr marL="514350" indent="-514350">
              <a:lnSpc>
                <a:spcPct val="150000"/>
              </a:lnSpc>
              <a:buFont typeface="+mj-lt"/>
              <a:buAutoNum type="arabicPeriod"/>
            </a:pPr>
            <a:r>
              <a:rPr lang="en-US" dirty="0" smtClean="0"/>
              <a:t>64 oz = ________ pts</a:t>
            </a:r>
          </a:p>
          <a:p>
            <a:pPr marL="514350" indent="-514350">
              <a:lnSpc>
                <a:spcPct val="150000"/>
              </a:lnSpc>
              <a:buFont typeface="+mj-lt"/>
              <a:buAutoNum type="arabicPeriod"/>
            </a:pPr>
            <a:r>
              <a:rPr lang="en-US" dirty="0" smtClean="0"/>
              <a:t>9 </a:t>
            </a:r>
            <a:r>
              <a:rPr lang="en-US" dirty="0" err="1" smtClean="0"/>
              <a:t>qts</a:t>
            </a:r>
            <a:r>
              <a:rPr lang="en-US" dirty="0" smtClean="0"/>
              <a:t> = ________ L</a:t>
            </a:r>
            <a:endParaRPr lang="en-US" dirty="0"/>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514600" y="28194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514600" y="4191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90800" y="55626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Confidence with Numbers!</a:t>
            </a:r>
            <a:r>
              <a:rPr lang="en-US" dirty="0" smtClean="0"/>
              <a:t/>
            </a:r>
            <a:br>
              <a:rPr lang="en-US" dirty="0" smtClean="0"/>
            </a:br>
            <a:endParaRPr lang="en-US" dirty="0"/>
          </a:p>
        </p:txBody>
      </p:sp>
      <p:sp>
        <p:nvSpPr>
          <p:cNvPr id="3" name="Content Placeholder 2"/>
          <p:cNvSpPr>
            <a:spLocks noGrp="1"/>
          </p:cNvSpPr>
          <p:nvPr>
            <p:ph idx="1"/>
          </p:nvPr>
        </p:nvSpPr>
        <p:spPr>
          <a:xfrm>
            <a:off x="533400" y="1600200"/>
            <a:ext cx="7848600" cy="4724400"/>
          </a:xfrm>
        </p:spPr>
        <p:txBody>
          <a:bodyPr/>
          <a:lstStyle/>
          <a:p>
            <a:pPr lvl="0"/>
            <a:r>
              <a:rPr lang="en-US" u="sng" dirty="0" smtClean="0"/>
              <a:t>Whole </a:t>
            </a:r>
            <a:r>
              <a:rPr lang="en-US" u="sng" dirty="0"/>
              <a:t>numbers</a:t>
            </a:r>
            <a:r>
              <a:rPr lang="en-US" u="sng" dirty="0" smtClean="0"/>
              <a:t>:</a:t>
            </a:r>
            <a:endParaRPr lang="en-US" dirty="0"/>
          </a:p>
          <a:p>
            <a:pPr lvl="0"/>
            <a:r>
              <a:rPr lang="en-US" u="sng" dirty="0" smtClean="0"/>
              <a:t>Non-whole numbers</a:t>
            </a:r>
            <a:endParaRPr lang="en-US" dirty="0">
              <a:solidFill>
                <a:schemeClr val="accent1">
                  <a:lumMod val="50000"/>
                </a:schemeClr>
              </a:solidFill>
            </a:endParaRPr>
          </a:p>
          <a:p>
            <a:pPr lvl="0"/>
            <a:r>
              <a:rPr lang="en-US" u="sng" dirty="0"/>
              <a:t>Mixed </a:t>
            </a:r>
            <a:r>
              <a:rPr lang="en-US" u="sng" dirty="0" smtClean="0"/>
              <a:t>numbers</a:t>
            </a:r>
            <a:endParaRPr lang="en-US" dirty="0">
              <a:solidFill>
                <a:schemeClr val="accent1">
                  <a:lumMod val="50000"/>
                </a:schemeClr>
              </a:solidFill>
            </a:endParaRPr>
          </a:p>
          <a:p>
            <a:pPr lvl="0"/>
            <a:r>
              <a:rPr lang="en-US" u="sng" dirty="0"/>
              <a:t>Percentages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normAutofit fontScale="90000"/>
          </a:bodyPr>
          <a:lstStyle/>
          <a:p>
            <a:r>
              <a:rPr lang="en-US" dirty="0" smtClean="0"/>
              <a:t>Congratulations!</a:t>
            </a:r>
            <a:br>
              <a:rPr lang="en-US" dirty="0" smtClean="0"/>
            </a:br>
            <a:r>
              <a:rPr lang="en-US" dirty="0" smtClean="0">
                <a:solidFill>
                  <a:schemeClr val="accent1">
                    <a:lumMod val="75000"/>
                  </a:schemeClr>
                </a:solidFill>
              </a:rPr>
              <a:t>Time to Convert Temperature</a:t>
            </a:r>
            <a:endParaRPr lang="en-US" dirty="0">
              <a:solidFill>
                <a:schemeClr val="accent1">
                  <a:lumMod val="75000"/>
                </a:schemeClr>
              </a:solidFill>
            </a:endParaRPr>
          </a:p>
        </p:txBody>
      </p:sp>
      <p:sp>
        <p:nvSpPr>
          <p:cNvPr id="3" name="Content Placeholder 2"/>
          <p:cNvSpPr>
            <a:spLocks noGrp="1"/>
          </p:cNvSpPr>
          <p:nvPr>
            <p:ph idx="1"/>
          </p:nvPr>
        </p:nvSpPr>
        <p:spPr>
          <a:xfrm>
            <a:off x="533400" y="1676400"/>
            <a:ext cx="8229600" cy="4830763"/>
          </a:xfrm>
        </p:spPr>
        <p:txBody>
          <a:bodyPr>
            <a:normAutofit/>
          </a:bodyPr>
          <a:lstStyle/>
          <a:p>
            <a:r>
              <a:rPr lang="en-US" dirty="0" smtClean="0"/>
              <a:t>Fahrenheit (F) to Celsius (C) = </a:t>
            </a:r>
            <a:r>
              <a:rPr lang="en-US" baseline="30000" dirty="0" smtClean="0"/>
              <a:t>0</a:t>
            </a:r>
            <a:r>
              <a:rPr lang="en-US" dirty="0" smtClean="0"/>
              <a:t>F- 32 x 0.5556</a:t>
            </a:r>
          </a:p>
          <a:p>
            <a:r>
              <a:rPr lang="en-US" dirty="0" smtClean="0"/>
              <a:t>Celsius (C) to Fahrenheit (F) = </a:t>
            </a:r>
            <a:r>
              <a:rPr lang="en-US" baseline="30000" dirty="0" smtClean="0"/>
              <a:t>0</a:t>
            </a:r>
            <a:r>
              <a:rPr lang="en-US" dirty="0" smtClean="0"/>
              <a:t>C x 1.8 + 32</a:t>
            </a:r>
          </a:p>
          <a:p>
            <a:r>
              <a:rPr lang="en-US" dirty="0" smtClean="0"/>
              <a:t>If you memorize those two formulas, temperature conversion is fairly easy.</a:t>
            </a:r>
          </a:p>
          <a:p>
            <a:r>
              <a:rPr lang="en-US" dirty="0" smtClean="0"/>
              <a:t>Get out your calculators!</a:t>
            </a:r>
          </a:p>
          <a:p>
            <a:endParaRPr lang="en-US" dirty="0" smtClean="0"/>
          </a:p>
          <a:p>
            <a:pPr>
              <a:buNone/>
            </a:pPr>
            <a:endParaRPr lang="en-US" dirty="0" smtClean="0"/>
          </a:p>
        </p:txBody>
      </p:sp>
      <p:pic>
        <p:nvPicPr>
          <p:cNvPr id="66562" name="Picture 2" descr="http://www.pocketnurse.com/bigphotos/9027.jpg"/>
          <p:cNvPicPr>
            <a:picLocks noChangeAspect="1" noChangeArrowheads="1"/>
          </p:cNvPicPr>
          <p:nvPr/>
        </p:nvPicPr>
        <p:blipFill>
          <a:blip r:embed="rId3" cstate="print"/>
          <a:srcRect l="17172" t="8602" r="16530" b="8244"/>
          <a:stretch>
            <a:fillRect/>
          </a:stretch>
        </p:blipFill>
        <p:spPr bwMode="auto">
          <a:xfrm>
            <a:off x="5638800" y="4114800"/>
            <a:ext cx="1371600" cy="2209800"/>
          </a:xfrm>
          <a:prstGeom prst="rect">
            <a:avLst/>
          </a:prstGeom>
          <a:noFill/>
          <a:ln w="1905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5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Now You Try It - Temperature</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lnSpcReduction="10000"/>
          </a:bodyPr>
          <a:lstStyle/>
          <a:p>
            <a:pPr marL="514350" indent="-514350">
              <a:lnSpc>
                <a:spcPct val="150000"/>
              </a:lnSpc>
              <a:buFont typeface="+mj-lt"/>
              <a:buAutoNum type="arabicPeriod"/>
            </a:pPr>
            <a:r>
              <a:rPr lang="en-US" dirty="0" smtClean="0"/>
              <a:t>260 </a:t>
            </a:r>
            <a:r>
              <a:rPr lang="en-US" baseline="30000" dirty="0" smtClean="0"/>
              <a:t>0</a:t>
            </a:r>
            <a:r>
              <a:rPr lang="en-US" dirty="0" smtClean="0"/>
              <a:t>F =  _______ </a:t>
            </a:r>
            <a:r>
              <a:rPr lang="en-US" baseline="30000" dirty="0" smtClean="0"/>
              <a:t>0</a:t>
            </a:r>
            <a:r>
              <a:rPr lang="en-US" dirty="0" smtClean="0"/>
              <a:t>C</a:t>
            </a:r>
          </a:p>
          <a:p>
            <a:pPr marL="514350" indent="-514350">
              <a:lnSpc>
                <a:spcPct val="150000"/>
              </a:lnSpc>
              <a:buFont typeface="+mj-lt"/>
              <a:buAutoNum type="arabicPeriod"/>
            </a:pPr>
            <a:r>
              <a:rPr lang="en-US" dirty="0" smtClean="0"/>
              <a:t>32 </a:t>
            </a:r>
            <a:r>
              <a:rPr lang="en-US" baseline="30000" dirty="0" smtClean="0"/>
              <a:t>0</a:t>
            </a:r>
            <a:r>
              <a:rPr lang="en-US" dirty="0" smtClean="0"/>
              <a:t>F = _______ </a:t>
            </a:r>
            <a:r>
              <a:rPr lang="en-US" baseline="30000" dirty="0" smtClean="0"/>
              <a:t>0</a:t>
            </a:r>
            <a:r>
              <a:rPr lang="en-US" dirty="0" smtClean="0"/>
              <a:t>C</a:t>
            </a:r>
          </a:p>
          <a:p>
            <a:pPr marL="514350" indent="-514350">
              <a:lnSpc>
                <a:spcPct val="150000"/>
              </a:lnSpc>
              <a:buFont typeface="+mj-lt"/>
              <a:buAutoNum type="arabicPeriod"/>
            </a:pPr>
            <a:r>
              <a:rPr lang="en-US" dirty="0" smtClean="0"/>
              <a:t>102.6</a:t>
            </a:r>
            <a:r>
              <a:rPr lang="en-US" baseline="30000" dirty="0" smtClean="0"/>
              <a:t> 0</a:t>
            </a:r>
            <a:r>
              <a:rPr lang="en-US" dirty="0" smtClean="0"/>
              <a:t>F = _______ </a:t>
            </a:r>
            <a:r>
              <a:rPr lang="en-US" baseline="30000" dirty="0" smtClean="0"/>
              <a:t>0</a:t>
            </a:r>
            <a:r>
              <a:rPr lang="en-US" dirty="0" smtClean="0"/>
              <a:t>C</a:t>
            </a:r>
          </a:p>
          <a:p>
            <a:pPr marL="514350" indent="-514350">
              <a:lnSpc>
                <a:spcPct val="150000"/>
              </a:lnSpc>
              <a:buFont typeface="+mj-lt"/>
              <a:buAutoNum type="arabicPeriod"/>
            </a:pPr>
            <a:r>
              <a:rPr lang="en-US" dirty="0" smtClean="0"/>
              <a:t>8 </a:t>
            </a:r>
            <a:r>
              <a:rPr lang="en-US" baseline="30000" dirty="0" smtClean="0"/>
              <a:t>0</a:t>
            </a:r>
            <a:r>
              <a:rPr lang="en-US" dirty="0" smtClean="0"/>
              <a:t>C = _______ </a:t>
            </a:r>
            <a:r>
              <a:rPr lang="en-US" baseline="30000" dirty="0" smtClean="0"/>
              <a:t>0</a:t>
            </a:r>
            <a:r>
              <a:rPr lang="en-US" dirty="0" smtClean="0"/>
              <a:t>F</a:t>
            </a:r>
          </a:p>
          <a:p>
            <a:pPr marL="514350" indent="-514350">
              <a:lnSpc>
                <a:spcPct val="150000"/>
              </a:lnSpc>
              <a:buFont typeface="+mj-lt"/>
              <a:buAutoNum type="arabicPeriod"/>
            </a:pPr>
            <a:r>
              <a:rPr lang="en-US" dirty="0" smtClean="0"/>
              <a:t>32 </a:t>
            </a:r>
            <a:r>
              <a:rPr lang="en-US" baseline="30000" dirty="0" smtClean="0"/>
              <a:t>0</a:t>
            </a:r>
            <a:r>
              <a:rPr lang="en-US" dirty="0" smtClean="0"/>
              <a:t>C = ______ </a:t>
            </a:r>
            <a:r>
              <a:rPr lang="en-US" baseline="30000" dirty="0" smtClean="0"/>
              <a:t>0</a:t>
            </a:r>
            <a:r>
              <a:rPr lang="en-US" dirty="0" smtClean="0"/>
              <a:t>F</a:t>
            </a:r>
          </a:p>
          <a:p>
            <a:pPr marL="514350" indent="-514350">
              <a:lnSpc>
                <a:spcPct val="150000"/>
              </a:lnSpc>
              <a:buFont typeface="+mj-lt"/>
              <a:buAutoNum type="arabicPeriod"/>
            </a:pPr>
            <a:r>
              <a:rPr lang="en-US" dirty="0" smtClean="0"/>
              <a:t>0 </a:t>
            </a:r>
            <a:r>
              <a:rPr lang="en-US" baseline="30000" dirty="0" smtClean="0"/>
              <a:t>0</a:t>
            </a:r>
            <a:r>
              <a:rPr lang="en-US" dirty="0" smtClean="0"/>
              <a:t>C = _______ </a:t>
            </a:r>
            <a:r>
              <a:rPr lang="en-US" baseline="30000" dirty="0" smtClean="0"/>
              <a:t>0</a:t>
            </a:r>
            <a:r>
              <a:rPr lang="en-US" dirty="0" smtClean="0"/>
              <a:t>F</a:t>
            </a:r>
          </a:p>
        </p:txBody>
      </p:sp>
      <p:sp>
        <p:nvSpPr>
          <p:cNvPr id="4" name="Rectangle 3"/>
          <p:cNvSpPr/>
          <p:nvPr/>
        </p:nvSpPr>
        <p:spPr>
          <a:xfrm>
            <a:off x="2819400" y="1524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126.7</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590800" y="2286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971800" y="3048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39.2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362200" y="3810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46.4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572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89.6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286000" y="5334000"/>
            <a:ext cx="137160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TextBox 10"/>
          <p:cNvSpPr txBox="1"/>
          <p:nvPr/>
        </p:nvSpPr>
        <p:spPr>
          <a:xfrm>
            <a:off x="5486400" y="2819400"/>
            <a:ext cx="2209800" cy="954107"/>
          </a:xfrm>
          <a:prstGeom prst="rect">
            <a:avLst/>
          </a:prstGeom>
          <a:noFill/>
          <a:ln>
            <a:solidFill>
              <a:schemeClr val="accent1"/>
            </a:solidFill>
          </a:ln>
        </p:spPr>
        <p:txBody>
          <a:bodyPr wrap="square" rtlCol="0">
            <a:spAutoFit/>
          </a:bodyPr>
          <a:lstStyle/>
          <a:p>
            <a:r>
              <a:rPr lang="en-US" sz="2800" dirty="0" smtClean="0"/>
              <a:t>Round to the nearest tenth</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solidFill>
                  <a:schemeClr val="accent1">
                    <a:lumMod val="75000"/>
                  </a:schemeClr>
                </a:solidFill>
              </a:rPr>
              <a:t>24 hour clock</a:t>
            </a:r>
            <a:endParaRPr lang="en-US" dirty="0">
              <a:solidFill>
                <a:schemeClr val="accent1">
                  <a:lumMod val="75000"/>
                </a:schemeClr>
              </a:solidFill>
            </a:endParaRPr>
          </a:p>
        </p:txBody>
      </p:sp>
      <p:sp>
        <p:nvSpPr>
          <p:cNvPr id="3" name="Content Placeholder 2"/>
          <p:cNvSpPr>
            <a:spLocks noGrp="1"/>
          </p:cNvSpPr>
          <p:nvPr>
            <p:ph idx="1"/>
          </p:nvPr>
        </p:nvSpPr>
        <p:spPr>
          <a:xfrm>
            <a:off x="685800" y="990600"/>
            <a:ext cx="7772400" cy="5105400"/>
          </a:xfrm>
        </p:spPr>
        <p:txBody>
          <a:bodyPr/>
          <a:lstStyle/>
          <a:p>
            <a:r>
              <a:rPr lang="en-US" dirty="0" smtClean="0"/>
              <a:t>Military or international time</a:t>
            </a:r>
          </a:p>
          <a:p>
            <a:r>
              <a:rPr lang="en-US" dirty="0" smtClean="0"/>
              <a:t>Conversion: Write </a:t>
            </a:r>
            <a:r>
              <a:rPr lang="en-US" dirty="0" smtClean="0"/>
              <a:t>00 as the first two digits to represent the first hour after midnight.</a:t>
            </a:r>
          </a:p>
          <a:p>
            <a:r>
              <a:rPr lang="en-US" dirty="0" smtClean="0"/>
              <a:t>Write </a:t>
            </a:r>
            <a:r>
              <a:rPr lang="en-US" dirty="0" smtClean="0"/>
              <a:t>01, 02, 03 . . . 11 as the first two digits to represent the hours 1:00 </a:t>
            </a:r>
            <a:r>
              <a:rPr lang="en-US" dirty="0" smtClean="0"/>
              <a:t>a.m. through </a:t>
            </a:r>
            <a:r>
              <a:rPr lang="en-US" dirty="0" smtClean="0"/>
              <a:t>11:00 a.m.</a:t>
            </a:r>
          </a:p>
          <a:p>
            <a:r>
              <a:rPr lang="en-US" dirty="0" smtClean="0"/>
              <a:t>Add </a:t>
            </a:r>
            <a:r>
              <a:rPr lang="en-US" dirty="0" smtClean="0"/>
              <a:t>12 to the first two digits to represent the hours 1:00 p.m. through 11:00 p.m</a:t>
            </a:r>
            <a:r>
              <a:rPr lang="en-US" dirty="0" smtClean="0"/>
              <a:t>., so </a:t>
            </a:r>
            <a:r>
              <a:rPr lang="en-US" dirty="0" smtClean="0"/>
              <a:t>that 13, 14, . . . 23 represent these hours.</a:t>
            </a:r>
          </a:p>
          <a:p>
            <a:r>
              <a:rPr lang="en-US" dirty="0" smtClean="0"/>
              <a:t>Write </a:t>
            </a:r>
            <a:r>
              <a:rPr lang="en-US" dirty="0" smtClean="0"/>
              <a:t>noon as 1200, and write midnight as 0000 for international time.</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24 hour clock</a:t>
            </a:r>
            <a:endParaRPr lang="en-US" dirty="0">
              <a:solidFill>
                <a:schemeClr val="accent1">
                  <a:lumMod val="75000"/>
                </a:schemeClr>
              </a:solidFill>
            </a:endParaRPr>
          </a:p>
        </p:txBody>
      </p:sp>
      <p:sp>
        <p:nvSpPr>
          <p:cNvPr id="3" name="Content Placeholder 2"/>
          <p:cNvSpPr>
            <a:spLocks noGrp="1"/>
          </p:cNvSpPr>
          <p:nvPr>
            <p:ph idx="1"/>
          </p:nvPr>
        </p:nvSpPr>
        <p:spPr>
          <a:xfrm>
            <a:off x="685800" y="1600200"/>
            <a:ext cx="7772400" cy="4495800"/>
          </a:xfrm>
        </p:spPr>
        <p:txBody>
          <a:bodyPr/>
          <a:lstStyle/>
          <a:p>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67565" y="1524000"/>
            <a:ext cx="9076435" cy="47244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a:solidFill>
                  <a:schemeClr val="accent1">
                    <a:lumMod val="50000"/>
                  </a:schemeClr>
                </a:solidFill>
              </a:rPr>
              <a:t>Percents</a:t>
            </a:r>
            <a:r>
              <a:rPr lang="en-US" dirty="0"/>
              <a:t/>
            </a:r>
            <a:br>
              <a:rPr lang="en-US" dirty="0"/>
            </a:br>
            <a:endParaRPr lang="en-US" dirty="0"/>
          </a:p>
        </p:txBody>
      </p:sp>
      <p:sp>
        <p:nvSpPr>
          <p:cNvPr id="3" name="Content Placeholder 2"/>
          <p:cNvSpPr>
            <a:spLocks noGrp="1"/>
          </p:cNvSpPr>
          <p:nvPr>
            <p:ph idx="1"/>
          </p:nvPr>
        </p:nvSpPr>
        <p:spPr>
          <a:xfrm>
            <a:off x="685800" y="1295400"/>
            <a:ext cx="7772400" cy="4114800"/>
          </a:xfrm>
        </p:spPr>
        <p:txBody>
          <a:bodyPr/>
          <a:lstStyle/>
          <a:p>
            <a:pPr lvl="0"/>
            <a:r>
              <a:rPr lang="en-US" dirty="0"/>
              <a:t>A percent indicates a value equal to the number of hundredths.</a:t>
            </a:r>
          </a:p>
          <a:p>
            <a:pPr lvl="1"/>
            <a:r>
              <a:rPr lang="en-US" dirty="0"/>
              <a:t>Changing a Percent to a fraction:</a:t>
            </a:r>
          </a:p>
          <a:p>
            <a:pPr lvl="2"/>
            <a:r>
              <a:rPr lang="en-US" dirty="0"/>
              <a:t>Drop the percent sign (%)</a:t>
            </a:r>
          </a:p>
          <a:p>
            <a:pPr lvl="2"/>
            <a:r>
              <a:rPr lang="en-US" dirty="0"/>
              <a:t>Write the number as the numerator</a:t>
            </a:r>
          </a:p>
          <a:p>
            <a:pPr lvl="2"/>
            <a:r>
              <a:rPr lang="en-US" dirty="0"/>
              <a:t>Write 100 as the denominator</a:t>
            </a:r>
          </a:p>
          <a:p>
            <a:pPr lvl="2"/>
            <a:r>
              <a:rPr lang="en-US" dirty="0"/>
              <a:t>Reduce to lowest terms</a:t>
            </a:r>
          </a:p>
          <a:p>
            <a:pPr>
              <a:buNone/>
            </a:pPr>
            <a:endParaRPr lang="en-US" dirty="0"/>
          </a:p>
        </p:txBody>
      </p:sp>
      <p:pic>
        <p:nvPicPr>
          <p:cNvPr id="97282" name="Picture 2" descr="http://www.mccc.edu/~kelld/IMG00005.GIF"/>
          <p:cNvPicPr>
            <a:picLocks noChangeAspect="1" noChangeArrowheads="1"/>
          </p:cNvPicPr>
          <p:nvPr/>
        </p:nvPicPr>
        <p:blipFill>
          <a:blip r:embed="rId2" cstate="print"/>
          <a:srcRect/>
          <a:stretch>
            <a:fillRect/>
          </a:stretch>
        </p:blipFill>
        <p:spPr bwMode="auto">
          <a:xfrm>
            <a:off x="2438400" y="4876800"/>
            <a:ext cx="3514725" cy="14382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Percents (cont.)</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pPr lvl="0"/>
            <a:r>
              <a:rPr lang="en-US" dirty="0"/>
              <a:t>Changing a Percent to a decimal:</a:t>
            </a:r>
          </a:p>
          <a:p>
            <a:pPr lvl="1"/>
            <a:r>
              <a:rPr lang="en-US" dirty="0"/>
              <a:t>Drop the percent sign (%)</a:t>
            </a:r>
          </a:p>
          <a:p>
            <a:pPr lvl="1"/>
            <a:r>
              <a:rPr lang="en-US" dirty="0"/>
              <a:t>Divide by 100 (by moving the decimal point two places to the left)</a:t>
            </a:r>
          </a:p>
          <a:p>
            <a:pPr lvl="1"/>
            <a:r>
              <a:rPr lang="en-US" dirty="0"/>
              <a:t>Express the quotient as a decimal.</a:t>
            </a:r>
          </a:p>
          <a:p>
            <a:endParaRPr lang="en-US" dirty="0"/>
          </a:p>
        </p:txBody>
      </p:sp>
      <p:pic>
        <p:nvPicPr>
          <p:cNvPr id="16386" name="Picture 2" descr="http://media.mahalo.com/upload/d/d1/34a7190b5c1c56a3361bfca83d9c8c30_20110727.JPEG?1311808481125"/>
          <p:cNvPicPr>
            <a:picLocks noChangeAspect="1" noChangeArrowheads="1"/>
          </p:cNvPicPr>
          <p:nvPr/>
        </p:nvPicPr>
        <p:blipFill>
          <a:blip r:embed="rId3" cstate="print"/>
          <a:srcRect/>
          <a:stretch>
            <a:fillRect/>
          </a:stretch>
        </p:blipFill>
        <p:spPr bwMode="auto">
          <a:xfrm>
            <a:off x="3276600" y="4572000"/>
            <a:ext cx="2095500" cy="20955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dirty="0" smtClean="0">
                <a:solidFill>
                  <a:schemeClr val="accent1">
                    <a:lumMod val="50000"/>
                  </a:schemeClr>
                </a:solidFill>
              </a:rPr>
              <a:t>Percents (cont.)</a:t>
            </a:r>
            <a:endParaRPr lang="en-US" dirty="0"/>
          </a:p>
        </p:txBody>
      </p:sp>
      <p:sp>
        <p:nvSpPr>
          <p:cNvPr id="3" name="Content Placeholder 2"/>
          <p:cNvSpPr>
            <a:spLocks noGrp="1"/>
          </p:cNvSpPr>
          <p:nvPr>
            <p:ph idx="1"/>
          </p:nvPr>
        </p:nvSpPr>
        <p:spPr>
          <a:xfrm>
            <a:off x="533400" y="1143000"/>
            <a:ext cx="7772400" cy="4114800"/>
          </a:xfrm>
        </p:spPr>
        <p:txBody>
          <a:bodyPr/>
          <a:lstStyle/>
          <a:p>
            <a:pPr lvl="0"/>
            <a:r>
              <a:rPr lang="en-US" dirty="0"/>
              <a:t>Finding Percentages of Numbers:</a:t>
            </a:r>
          </a:p>
          <a:p>
            <a:pPr lvl="1"/>
            <a:r>
              <a:rPr lang="en-US" dirty="0"/>
              <a:t>Write the number after the word </a:t>
            </a:r>
            <a:r>
              <a:rPr lang="en-US" i="1" dirty="0"/>
              <a:t>of</a:t>
            </a:r>
            <a:r>
              <a:rPr lang="en-US" dirty="0"/>
              <a:t> as the denominator.</a:t>
            </a:r>
          </a:p>
          <a:p>
            <a:pPr lvl="1"/>
            <a:r>
              <a:rPr lang="en-US" dirty="0"/>
              <a:t>Write the other number as the numerator.</a:t>
            </a:r>
          </a:p>
          <a:p>
            <a:pPr lvl="1"/>
            <a:r>
              <a:rPr lang="en-US" dirty="0"/>
              <a:t>Divide the numerator by the denominator.</a:t>
            </a:r>
          </a:p>
          <a:p>
            <a:pPr lvl="1"/>
            <a:r>
              <a:rPr lang="en-US" dirty="0"/>
              <a:t>Multiply by 100</a:t>
            </a:r>
          </a:p>
          <a:p>
            <a:pPr lvl="1"/>
            <a:r>
              <a:rPr lang="en-US" dirty="0"/>
              <a:t>Add the percent sign (%)</a:t>
            </a:r>
          </a:p>
          <a:p>
            <a:endParaRPr lang="en-US" dirty="0"/>
          </a:p>
        </p:txBody>
      </p:sp>
      <p:sp>
        <p:nvSpPr>
          <p:cNvPr id="5" name="TextBox 4"/>
          <p:cNvSpPr txBox="1"/>
          <p:nvPr/>
        </p:nvSpPr>
        <p:spPr>
          <a:xfrm>
            <a:off x="228600" y="4953000"/>
            <a:ext cx="8686800" cy="1569660"/>
          </a:xfrm>
          <a:prstGeom prst="rect">
            <a:avLst/>
          </a:prstGeom>
          <a:noFill/>
        </p:spPr>
        <p:txBody>
          <a:bodyPr wrap="square" rtlCol="0">
            <a:spAutoFit/>
          </a:bodyPr>
          <a:lstStyle/>
          <a:p>
            <a:r>
              <a:rPr lang="en-US" sz="2400" b="1" dirty="0" smtClean="0">
                <a:solidFill>
                  <a:srgbClr val="FF0000"/>
                </a:solidFill>
              </a:rPr>
              <a:t>Example:  					What is 35 of 90?</a:t>
            </a:r>
          </a:p>
          <a:p>
            <a:r>
              <a:rPr lang="en-US" sz="2400" b="1" dirty="0" smtClean="0">
                <a:solidFill>
                  <a:srgbClr val="FF0000"/>
                </a:solidFill>
              </a:rPr>
              <a:t>Write as a fraction:				35/90</a:t>
            </a:r>
          </a:p>
          <a:p>
            <a:r>
              <a:rPr lang="en-US" sz="2400" b="1" dirty="0" smtClean="0">
                <a:solidFill>
                  <a:srgbClr val="FF0000"/>
                </a:solidFill>
              </a:rPr>
              <a:t>Divide numerator by denominator:	35 ÷ 90 = .39</a:t>
            </a:r>
          </a:p>
          <a:p>
            <a:r>
              <a:rPr lang="en-US" sz="2400" b="1" dirty="0" smtClean="0">
                <a:solidFill>
                  <a:srgbClr val="FF0000"/>
                </a:solidFill>
              </a:rPr>
              <a:t>Multiply by 100, add percent sign:		.39 x 100 = 39%</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solidFill>
                  <a:schemeClr val="accent1">
                    <a:lumMod val="75000"/>
                  </a:schemeClr>
                </a:solidFill>
              </a:rPr>
              <a:t>Now You Try It - Percents</a:t>
            </a:r>
            <a:endParaRPr lang="en-US" dirty="0"/>
          </a:p>
        </p:txBody>
      </p:sp>
      <p:sp>
        <p:nvSpPr>
          <p:cNvPr id="3" name="Content Placeholder 2"/>
          <p:cNvSpPr>
            <a:spLocks noGrp="1"/>
          </p:cNvSpPr>
          <p:nvPr>
            <p:ph idx="1"/>
          </p:nvPr>
        </p:nvSpPr>
        <p:spPr>
          <a:xfrm>
            <a:off x="685800" y="838200"/>
            <a:ext cx="7772400" cy="5486400"/>
          </a:xfrm>
        </p:spPr>
        <p:txBody>
          <a:bodyPr/>
          <a:lstStyle/>
          <a:p>
            <a:r>
              <a:rPr lang="en-US" dirty="0" smtClean="0"/>
              <a:t>Change a percent to a fraction:</a:t>
            </a:r>
          </a:p>
          <a:p>
            <a:pPr marL="971550" lvl="1" indent="-514350">
              <a:buFont typeface="+mj-lt"/>
              <a:buAutoNum type="arabicPeriod"/>
            </a:pPr>
            <a:r>
              <a:rPr lang="en-US" dirty="0" smtClean="0"/>
              <a:t>25% = ___________</a:t>
            </a:r>
          </a:p>
          <a:p>
            <a:pPr marL="971550" lvl="1" indent="-514350">
              <a:buFont typeface="+mj-lt"/>
              <a:buAutoNum type="arabicPeriod"/>
            </a:pPr>
            <a:r>
              <a:rPr lang="en-US" dirty="0" smtClean="0"/>
              <a:t>75% = ___________</a:t>
            </a:r>
          </a:p>
          <a:p>
            <a:pPr marL="971550" lvl="1" indent="-514350">
              <a:buFont typeface="+mj-lt"/>
              <a:buAutoNum type="arabicPeriod"/>
            </a:pPr>
            <a:r>
              <a:rPr lang="en-US" dirty="0" smtClean="0"/>
              <a:t>90% = ___________</a:t>
            </a:r>
          </a:p>
          <a:p>
            <a:pPr marL="971550" lvl="1" indent="-514350"/>
            <a:r>
              <a:rPr lang="en-US" dirty="0" smtClean="0"/>
              <a:t>Change a percent to a decimal:</a:t>
            </a:r>
          </a:p>
          <a:p>
            <a:pPr marL="971550" lvl="1" indent="-514350">
              <a:buFont typeface="+mj-lt"/>
              <a:buAutoNum type="arabicPeriod"/>
            </a:pPr>
            <a:r>
              <a:rPr lang="en-US" dirty="0" smtClean="0"/>
              <a:t>66% = ___________</a:t>
            </a:r>
          </a:p>
          <a:p>
            <a:pPr marL="971550" lvl="1" indent="-514350">
              <a:buFont typeface="+mj-lt"/>
              <a:buAutoNum type="arabicPeriod"/>
            </a:pPr>
            <a:r>
              <a:rPr lang="en-US" dirty="0" smtClean="0"/>
              <a:t>104%	 = ___________</a:t>
            </a:r>
          </a:p>
          <a:p>
            <a:pPr marL="971550" lvl="1" indent="-514350"/>
            <a:r>
              <a:rPr lang="en-US" dirty="0" smtClean="0"/>
              <a:t>Find percent of a number:</a:t>
            </a:r>
          </a:p>
          <a:p>
            <a:pPr marL="971550" lvl="1" indent="-514350">
              <a:buFont typeface="+mj-lt"/>
              <a:buAutoNum type="arabicPeriod"/>
            </a:pPr>
            <a:r>
              <a:rPr lang="en-US" dirty="0" smtClean="0"/>
              <a:t>55 of 60 = ________</a:t>
            </a:r>
          </a:p>
          <a:p>
            <a:pPr marL="971550" lvl="1" indent="-514350">
              <a:buFont typeface="+mj-lt"/>
              <a:buAutoNum type="arabicPeriod"/>
            </a:pPr>
            <a:r>
              <a:rPr lang="en-US" dirty="0" smtClean="0"/>
              <a:t>75 of 85 = ________</a:t>
            </a:r>
          </a:p>
          <a:p>
            <a:pPr marL="971550" lvl="1" indent="-514350">
              <a:buFont typeface="+mj-lt"/>
              <a:buAutoNum type="arabicPeriod"/>
            </a:pPr>
            <a:r>
              <a:rPr lang="en-US" dirty="0" smtClean="0"/>
              <a:t>6 of 120 = ________</a:t>
            </a:r>
          </a:p>
          <a:p>
            <a:pPr marL="971550" lvl="1" indent="-514350">
              <a:buNone/>
            </a:pPr>
            <a:endParaRPr lang="en-US" dirty="0"/>
          </a:p>
        </p:txBody>
      </p:sp>
      <p:sp>
        <p:nvSpPr>
          <p:cNvPr id="5" name="TextBox 4"/>
          <p:cNvSpPr txBox="1"/>
          <p:nvPr/>
        </p:nvSpPr>
        <p:spPr>
          <a:xfrm>
            <a:off x="3048000" y="1447800"/>
            <a:ext cx="1219200" cy="523220"/>
          </a:xfrm>
          <a:prstGeom prst="rect">
            <a:avLst/>
          </a:prstGeom>
          <a:noFill/>
        </p:spPr>
        <p:txBody>
          <a:bodyPr wrap="square" rtlCol="0">
            <a:spAutoFit/>
          </a:bodyPr>
          <a:lstStyle/>
          <a:p>
            <a:r>
              <a:rPr lang="en-US" sz="2800" dirty="0" smtClean="0">
                <a:solidFill>
                  <a:srgbClr val="FF0000"/>
                </a:solidFill>
              </a:rPr>
              <a:t>1/4</a:t>
            </a:r>
            <a:endParaRPr lang="en-US" sz="2800" dirty="0">
              <a:solidFill>
                <a:srgbClr val="FF0000"/>
              </a:solidFill>
            </a:endParaRPr>
          </a:p>
        </p:txBody>
      </p:sp>
      <p:sp>
        <p:nvSpPr>
          <p:cNvPr id="6" name="TextBox 5"/>
          <p:cNvSpPr txBox="1"/>
          <p:nvPr/>
        </p:nvSpPr>
        <p:spPr>
          <a:xfrm>
            <a:off x="2971800" y="1905000"/>
            <a:ext cx="1219200" cy="523220"/>
          </a:xfrm>
          <a:prstGeom prst="rect">
            <a:avLst/>
          </a:prstGeom>
          <a:noFill/>
        </p:spPr>
        <p:txBody>
          <a:bodyPr wrap="square" rtlCol="0">
            <a:spAutoFit/>
          </a:bodyPr>
          <a:lstStyle/>
          <a:p>
            <a:r>
              <a:rPr lang="en-US" sz="2800" dirty="0" smtClean="0">
                <a:solidFill>
                  <a:srgbClr val="FF0000"/>
                </a:solidFill>
              </a:rPr>
              <a:t>3/4</a:t>
            </a:r>
            <a:endParaRPr lang="en-US" sz="2800" dirty="0">
              <a:solidFill>
                <a:srgbClr val="FF0000"/>
              </a:solidFill>
            </a:endParaRPr>
          </a:p>
        </p:txBody>
      </p:sp>
      <p:sp>
        <p:nvSpPr>
          <p:cNvPr id="7" name="TextBox 6"/>
          <p:cNvSpPr txBox="1"/>
          <p:nvPr/>
        </p:nvSpPr>
        <p:spPr>
          <a:xfrm>
            <a:off x="2895600" y="2438400"/>
            <a:ext cx="1219200" cy="523220"/>
          </a:xfrm>
          <a:prstGeom prst="rect">
            <a:avLst/>
          </a:prstGeom>
          <a:noFill/>
        </p:spPr>
        <p:txBody>
          <a:bodyPr wrap="square" rtlCol="0">
            <a:spAutoFit/>
          </a:bodyPr>
          <a:lstStyle/>
          <a:p>
            <a:r>
              <a:rPr lang="en-US" sz="2800" dirty="0" smtClean="0">
                <a:solidFill>
                  <a:srgbClr val="FF0000"/>
                </a:solidFill>
              </a:rPr>
              <a:t>9/10</a:t>
            </a:r>
            <a:endParaRPr lang="en-US" sz="2800" dirty="0">
              <a:solidFill>
                <a:srgbClr val="FF0000"/>
              </a:solidFill>
            </a:endParaRPr>
          </a:p>
        </p:txBody>
      </p:sp>
      <p:sp>
        <p:nvSpPr>
          <p:cNvPr id="8" name="TextBox 7"/>
          <p:cNvSpPr txBox="1"/>
          <p:nvPr/>
        </p:nvSpPr>
        <p:spPr>
          <a:xfrm>
            <a:off x="3048000" y="3429000"/>
            <a:ext cx="1219200" cy="523220"/>
          </a:xfrm>
          <a:prstGeom prst="rect">
            <a:avLst/>
          </a:prstGeom>
          <a:noFill/>
        </p:spPr>
        <p:txBody>
          <a:bodyPr wrap="square" rtlCol="0">
            <a:spAutoFit/>
          </a:bodyPr>
          <a:lstStyle/>
          <a:p>
            <a:r>
              <a:rPr lang="en-US" sz="2800" dirty="0" smtClean="0">
                <a:solidFill>
                  <a:srgbClr val="FF0000"/>
                </a:solidFill>
              </a:rPr>
              <a:t>.66</a:t>
            </a:r>
            <a:endParaRPr lang="en-US" sz="2800" dirty="0">
              <a:solidFill>
                <a:srgbClr val="FF0000"/>
              </a:solidFill>
            </a:endParaRPr>
          </a:p>
        </p:txBody>
      </p:sp>
      <p:sp>
        <p:nvSpPr>
          <p:cNvPr id="9" name="TextBox 8"/>
          <p:cNvSpPr txBox="1"/>
          <p:nvPr/>
        </p:nvSpPr>
        <p:spPr>
          <a:xfrm>
            <a:off x="3048000" y="3962400"/>
            <a:ext cx="1219200" cy="523220"/>
          </a:xfrm>
          <a:prstGeom prst="rect">
            <a:avLst/>
          </a:prstGeom>
          <a:noFill/>
        </p:spPr>
        <p:txBody>
          <a:bodyPr wrap="square" rtlCol="0">
            <a:spAutoFit/>
          </a:bodyPr>
          <a:lstStyle/>
          <a:p>
            <a:r>
              <a:rPr lang="en-US" sz="2800" dirty="0" smtClean="0">
                <a:solidFill>
                  <a:srgbClr val="FF0000"/>
                </a:solidFill>
              </a:rPr>
              <a:t>1.04</a:t>
            </a:r>
            <a:endParaRPr lang="en-US" sz="2800" dirty="0">
              <a:solidFill>
                <a:srgbClr val="FF0000"/>
              </a:solidFill>
            </a:endParaRPr>
          </a:p>
        </p:txBody>
      </p:sp>
      <p:sp>
        <p:nvSpPr>
          <p:cNvPr id="10" name="TextBox 9"/>
          <p:cNvSpPr txBox="1"/>
          <p:nvPr/>
        </p:nvSpPr>
        <p:spPr>
          <a:xfrm>
            <a:off x="3733800" y="5029200"/>
            <a:ext cx="1219200" cy="523220"/>
          </a:xfrm>
          <a:prstGeom prst="rect">
            <a:avLst/>
          </a:prstGeom>
          <a:noFill/>
        </p:spPr>
        <p:txBody>
          <a:bodyPr wrap="square" rtlCol="0">
            <a:spAutoFit/>
          </a:bodyPr>
          <a:lstStyle/>
          <a:p>
            <a:r>
              <a:rPr lang="en-US" sz="2800" dirty="0" smtClean="0">
                <a:solidFill>
                  <a:srgbClr val="FF0000"/>
                </a:solidFill>
              </a:rPr>
              <a:t>92%</a:t>
            </a:r>
            <a:endParaRPr lang="en-US" sz="2800" dirty="0">
              <a:solidFill>
                <a:srgbClr val="FF0000"/>
              </a:solidFill>
            </a:endParaRPr>
          </a:p>
        </p:txBody>
      </p:sp>
      <p:sp>
        <p:nvSpPr>
          <p:cNvPr id="11" name="TextBox 10"/>
          <p:cNvSpPr txBox="1"/>
          <p:nvPr/>
        </p:nvSpPr>
        <p:spPr>
          <a:xfrm>
            <a:off x="3733800" y="5486400"/>
            <a:ext cx="1219200" cy="523220"/>
          </a:xfrm>
          <a:prstGeom prst="rect">
            <a:avLst/>
          </a:prstGeom>
          <a:noFill/>
        </p:spPr>
        <p:txBody>
          <a:bodyPr wrap="square" rtlCol="0">
            <a:spAutoFit/>
          </a:bodyPr>
          <a:lstStyle/>
          <a:p>
            <a:r>
              <a:rPr lang="en-US" sz="2800" dirty="0" smtClean="0">
                <a:solidFill>
                  <a:srgbClr val="FF0000"/>
                </a:solidFill>
              </a:rPr>
              <a:t>88%</a:t>
            </a:r>
            <a:endParaRPr lang="en-US" sz="2800" dirty="0">
              <a:solidFill>
                <a:srgbClr val="FF0000"/>
              </a:solidFill>
            </a:endParaRPr>
          </a:p>
        </p:txBody>
      </p:sp>
      <p:sp>
        <p:nvSpPr>
          <p:cNvPr id="12" name="TextBox 11"/>
          <p:cNvSpPr txBox="1"/>
          <p:nvPr/>
        </p:nvSpPr>
        <p:spPr>
          <a:xfrm>
            <a:off x="3886200" y="6019800"/>
            <a:ext cx="1219200" cy="523220"/>
          </a:xfrm>
          <a:prstGeom prst="rect">
            <a:avLst/>
          </a:prstGeom>
          <a:noFill/>
        </p:spPr>
        <p:txBody>
          <a:bodyPr wrap="square" rtlCol="0">
            <a:spAutoFit/>
          </a:bodyPr>
          <a:lstStyle/>
          <a:p>
            <a:r>
              <a:rPr lang="en-US" sz="2800" dirty="0" smtClean="0">
                <a:solidFill>
                  <a:srgbClr val="FF0000"/>
                </a:solidFill>
              </a:rPr>
              <a:t>5%</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Roman Numerals</a:t>
            </a:r>
            <a:r>
              <a:rPr lang="en-US" dirty="0">
                <a:solidFill>
                  <a:schemeClr val="accent1">
                    <a:lumMod val="50000"/>
                  </a:schemeClr>
                </a:solidFill>
              </a:rPr>
              <a:t/>
            </a:r>
            <a:br>
              <a:rPr lang="en-US" dirty="0">
                <a:solidFill>
                  <a:schemeClr val="accent1">
                    <a:lumMod val="50000"/>
                  </a:schemeClr>
                </a:solidFill>
              </a:rPr>
            </a:br>
            <a:endParaRPr lang="en-US" dirty="0">
              <a:solidFill>
                <a:schemeClr val="accent1">
                  <a:lumMod val="50000"/>
                </a:schemeClr>
              </a:solidFill>
            </a:endParaRPr>
          </a:p>
        </p:txBody>
      </p:sp>
      <p:sp>
        <p:nvSpPr>
          <p:cNvPr id="3" name="Content Placeholder 2"/>
          <p:cNvSpPr>
            <a:spLocks noGrp="1"/>
          </p:cNvSpPr>
          <p:nvPr>
            <p:ph idx="1"/>
          </p:nvPr>
        </p:nvSpPr>
        <p:spPr/>
        <p:txBody>
          <a:bodyPr/>
          <a:lstStyle/>
          <a:p>
            <a:pPr lvl="0"/>
            <a:r>
              <a:rPr lang="en-US" dirty="0"/>
              <a:t>Roman Numerals origination</a:t>
            </a:r>
          </a:p>
          <a:p>
            <a:pPr lvl="1"/>
            <a:r>
              <a:rPr lang="en-US" dirty="0"/>
              <a:t>Many people believe Roman Numerals began as a tally system used by shepherds to keep track of how many sheep they had.</a:t>
            </a:r>
          </a:p>
          <a:p>
            <a:pPr lvl="1"/>
            <a:r>
              <a:rPr lang="en-US" dirty="0"/>
              <a:t>Each sheep was counted with a single notch cut into a stick with a knife.  Every </a:t>
            </a:r>
            <a:r>
              <a:rPr lang="en-US" b="1" dirty="0"/>
              <a:t>fifth</a:t>
            </a:r>
            <a:r>
              <a:rPr lang="en-US" dirty="0"/>
              <a:t> sheep was recorded with two notches to form a </a:t>
            </a:r>
            <a:r>
              <a:rPr lang="en-US" b="1" dirty="0"/>
              <a:t>V </a:t>
            </a:r>
            <a:r>
              <a:rPr lang="en-US" dirty="0"/>
              <a:t>and then each </a:t>
            </a:r>
            <a:r>
              <a:rPr lang="en-US" b="1" dirty="0"/>
              <a:t>tenth</a:t>
            </a:r>
            <a:r>
              <a:rPr lang="en-US" dirty="0"/>
              <a:t> sheep was denoted by an </a:t>
            </a:r>
            <a:r>
              <a:rPr lang="en-US" b="1" dirty="0"/>
              <a:t>X.</a:t>
            </a:r>
            <a:endParaRPr lang="en-US" dirty="0"/>
          </a:p>
          <a:p>
            <a:endParaRPr lang="en-US" dirty="0"/>
          </a:p>
        </p:txBody>
      </p:sp>
      <p:pic>
        <p:nvPicPr>
          <p:cNvPr id="93186" name="Picture 2" descr="http://greatmathsgames.com/roman_numerals/images/roman_numerals_2.jpg"/>
          <p:cNvPicPr>
            <a:picLocks noChangeAspect="1" noChangeArrowheads="1"/>
          </p:cNvPicPr>
          <p:nvPr/>
        </p:nvPicPr>
        <p:blipFill>
          <a:blip r:embed="rId3" cstate="print"/>
          <a:srcRect/>
          <a:stretch>
            <a:fillRect/>
          </a:stretch>
        </p:blipFill>
        <p:spPr bwMode="auto">
          <a:xfrm>
            <a:off x="685800" y="1828800"/>
            <a:ext cx="7657078" cy="4495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3186"/>
                                        </p:tgtEl>
                                        <p:attrNameLst>
                                          <p:attrName>style.visibility</p:attrName>
                                        </p:attrNameLst>
                                      </p:cBhvr>
                                      <p:to>
                                        <p:strVal val="visible"/>
                                      </p:to>
                                    </p:set>
                                    <p:animEffect transition="in" filter="fade">
                                      <p:cBhvr>
                                        <p:cTn id="22" dur="2000"/>
                                        <p:tgtEl>
                                          <p:spTgt spid="93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b="1" dirty="0" smtClean="0">
                <a:solidFill>
                  <a:schemeClr val="accent1">
                    <a:lumMod val="50000"/>
                  </a:schemeClr>
                </a:solidFill>
              </a:rPr>
              <a:t>Roman Numerals</a:t>
            </a:r>
            <a:endParaRPr lang="en-US" dirty="0"/>
          </a:p>
        </p:txBody>
      </p:sp>
      <p:sp>
        <p:nvSpPr>
          <p:cNvPr id="3" name="Content Placeholder 2"/>
          <p:cNvSpPr>
            <a:spLocks noGrp="1"/>
          </p:cNvSpPr>
          <p:nvPr>
            <p:ph idx="1"/>
          </p:nvPr>
        </p:nvSpPr>
        <p:spPr>
          <a:xfrm>
            <a:off x="304800" y="1676400"/>
            <a:ext cx="8458200" cy="4114800"/>
          </a:xfrm>
        </p:spPr>
        <p:txBody>
          <a:bodyPr/>
          <a:lstStyle/>
          <a:p>
            <a:pPr lvl="0"/>
            <a:r>
              <a:rPr lang="en-US" dirty="0"/>
              <a:t>Reading Roman Numerals</a:t>
            </a:r>
          </a:p>
          <a:p>
            <a:pPr lvl="1"/>
            <a:r>
              <a:rPr lang="en-US" dirty="0"/>
              <a:t>M=1000, D=500, C=100, L=50, X=10, V=5, and I=1</a:t>
            </a:r>
          </a:p>
          <a:p>
            <a:pPr lvl="1"/>
            <a:r>
              <a:rPr lang="en-US" dirty="0"/>
              <a:t>The letters are arranged from left to right in descending order of valuation and are simply added to each other.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Basic Math</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Roman Numerals (cont.)</a:t>
            </a:r>
            <a:endParaRPr lang="en-US" dirty="0"/>
          </a:p>
        </p:txBody>
      </p:sp>
      <p:sp>
        <p:nvSpPr>
          <p:cNvPr id="3" name="Content Placeholder 2"/>
          <p:cNvSpPr>
            <a:spLocks noGrp="1"/>
          </p:cNvSpPr>
          <p:nvPr>
            <p:ph idx="1"/>
          </p:nvPr>
        </p:nvSpPr>
        <p:spPr/>
        <p:txBody>
          <a:bodyPr/>
          <a:lstStyle/>
          <a:p>
            <a:pPr lvl="1"/>
            <a:r>
              <a:rPr lang="en-US" dirty="0" smtClean="0"/>
              <a:t>Sometimes there’s a lower value numeral in front of (to the left of) a higher value numeral to indicate that the lower value should be subtracted from the adjacent higher value.</a:t>
            </a:r>
          </a:p>
          <a:p>
            <a:pPr lvl="1"/>
            <a:r>
              <a:rPr lang="en-US" dirty="0" smtClean="0"/>
              <a:t>The subtraction rule is particularly useful to avoid four or more identical, consecutive numerals.  For example, instead of writing IIII, we write IV.</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Now You Try It – </a:t>
            </a:r>
            <a:br>
              <a:rPr lang="en-US" dirty="0" smtClean="0">
                <a:solidFill>
                  <a:schemeClr val="accent1">
                    <a:lumMod val="75000"/>
                  </a:schemeClr>
                </a:solidFill>
              </a:rPr>
            </a:br>
            <a:r>
              <a:rPr lang="en-US" dirty="0" smtClean="0">
                <a:solidFill>
                  <a:schemeClr val="accent1">
                    <a:lumMod val="75000"/>
                  </a:schemeClr>
                </a:solidFill>
              </a:rPr>
              <a:t>Roman Numerals</a:t>
            </a:r>
            <a:endParaRPr lang="en-US" b="1" dirty="0"/>
          </a:p>
        </p:txBody>
      </p:sp>
      <p:sp>
        <p:nvSpPr>
          <p:cNvPr id="3" name="Content Placeholder 2"/>
          <p:cNvSpPr>
            <a:spLocks noGrp="1"/>
          </p:cNvSpPr>
          <p:nvPr>
            <p:ph idx="1"/>
          </p:nvPr>
        </p:nvSpPr>
        <p:spPr/>
        <p:txBody>
          <a:bodyPr/>
          <a:lstStyle/>
          <a:p>
            <a:r>
              <a:rPr lang="en-US" dirty="0" smtClean="0"/>
              <a:t>Rewrite the following:</a:t>
            </a:r>
          </a:p>
          <a:p>
            <a:pPr marL="971550" lvl="1" indent="-514350">
              <a:buFont typeface="+mj-lt"/>
              <a:buAutoNum type="arabicPeriod"/>
            </a:pPr>
            <a:r>
              <a:rPr lang="en-US" dirty="0" smtClean="0"/>
              <a:t>4 = ________</a:t>
            </a:r>
          </a:p>
          <a:p>
            <a:pPr marL="971550" lvl="1" indent="-514350">
              <a:buFont typeface="+mj-lt"/>
              <a:buAutoNum type="arabicPeriod"/>
            </a:pPr>
            <a:r>
              <a:rPr lang="en-US" dirty="0" smtClean="0"/>
              <a:t>7 = ________</a:t>
            </a:r>
          </a:p>
          <a:p>
            <a:pPr marL="971550" lvl="1" indent="-514350">
              <a:buFont typeface="+mj-lt"/>
              <a:buAutoNum type="arabicPeriod"/>
            </a:pPr>
            <a:r>
              <a:rPr lang="en-US" dirty="0" smtClean="0"/>
              <a:t>16= ________</a:t>
            </a:r>
          </a:p>
          <a:p>
            <a:pPr marL="971550" lvl="1" indent="-514350">
              <a:buFont typeface="+mj-lt"/>
              <a:buAutoNum type="arabicPeriod"/>
            </a:pPr>
            <a:r>
              <a:rPr lang="en-US" dirty="0" smtClean="0"/>
              <a:t>XVIII = ________</a:t>
            </a:r>
          </a:p>
          <a:p>
            <a:pPr marL="971550" lvl="1" indent="-514350">
              <a:buFont typeface="+mj-lt"/>
              <a:buAutoNum type="arabicPeriod"/>
            </a:pPr>
            <a:r>
              <a:rPr lang="en-US" dirty="0" smtClean="0"/>
              <a:t>XIX = ________</a:t>
            </a:r>
          </a:p>
          <a:p>
            <a:pPr marL="971550" lvl="1" indent="-514350">
              <a:buFont typeface="+mj-lt"/>
              <a:buAutoNum type="arabicPeriod"/>
            </a:pPr>
            <a:r>
              <a:rPr lang="en-US" dirty="0" smtClean="0"/>
              <a:t>XI = ________</a:t>
            </a:r>
          </a:p>
        </p:txBody>
      </p:sp>
      <p:sp>
        <p:nvSpPr>
          <p:cNvPr id="4" name="TextBox 3"/>
          <p:cNvSpPr txBox="1"/>
          <p:nvPr/>
        </p:nvSpPr>
        <p:spPr>
          <a:xfrm>
            <a:off x="2438400" y="2590800"/>
            <a:ext cx="1219200" cy="523220"/>
          </a:xfrm>
          <a:prstGeom prst="rect">
            <a:avLst/>
          </a:prstGeom>
          <a:noFill/>
        </p:spPr>
        <p:txBody>
          <a:bodyPr wrap="square" rtlCol="0">
            <a:spAutoFit/>
          </a:bodyPr>
          <a:lstStyle/>
          <a:p>
            <a:r>
              <a:rPr lang="en-US" sz="2800" dirty="0" smtClean="0">
                <a:solidFill>
                  <a:srgbClr val="FF0000"/>
                </a:solidFill>
              </a:rPr>
              <a:t>IV</a:t>
            </a:r>
            <a:endParaRPr lang="en-US" sz="2800" dirty="0">
              <a:solidFill>
                <a:srgbClr val="FF0000"/>
              </a:solidFill>
            </a:endParaRPr>
          </a:p>
        </p:txBody>
      </p:sp>
      <p:sp>
        <p:nvSpPr>
          <p:cNvPr id="5" name="TextBox 4"/>
          <p:cNvSpPr txBox="1"/>
          <p:nvPr/>
        </p:nvSpPr>
        <p:spPr>
          <a:xfrm>
            <a:off x="2514600" y="3048000"/>
            <a:ext cx="1219200" cy="523220"/>
          </a:xfrm>
          <a:prstGeom prst="rect">
            <a:avLst/>
          </a:prstGeom>
          <a:noFill/>
        </p:spPr>
        <p:txBody>
          <a:bodyPr wrap="square" rtlCol="0">
            <a:spAutoFit/>
          </a:bodyPr>
          <a:lstStyle/>
          <a:p>
            <a:r>
              <a:rPr lang="en-US" sz="2800" dirty="0" smtClean="0">
                <a:solidFill>
                  <a:srgbClr val="FF0000"/>
                </a:solidFill>
              </a:rPr>
              <a:t>VII</a:t>
            </a:r>
            <a:endParaRPr lang="en-US" sz="2800" dirty="0">
              <a:solidFill>
                <a:srgbClr val="FF0000"/>
              </a:solidFill>
            </a:endParaRPr>
          </a:p>
        </p:txBody>
      </p:sp>
      <p:sp>
        <p:nvSpPr>
          <p:cNvPr id="6" name="TextBox 5"/>
          <p:cNvSpPr txBox="1"/>
          <p:nvPr/>
        </p:nvSpPr>
        <p:spPr>
          <a:xfrm>
            <a:off x="2590800" y="3591580"/>
            <a:ext cx="1219200" cy="523220"/>
          </a:xfrm>
          <a:prstGeom prst="rect">
            <a:avLst/>
          </a:prstGeom>
          <a:noFill/>
        </p:spPr>
        <p:txBody>
          <a:bodyPr wrap="square" rtlCol="0">
            <a:spAutoFit/>
          </a:bodyPr>
          <a:lstStyle/>
          <a:p>
            <a:r>
              <a:rPr lang="en-US" sz="2800" dirty="0" smtClean="0">
                <a:solidFill>
                  <a:srgbClr val="FF0000"/>
                </a:solidFill>
              </a:rPr>
              <a:t>XVI</a:t>
            </a:r>
            <a:endParaRPr lang="en-US" sz="2800" dirty="0">
              <a:solidFill>
                <a:srgbClr val="FF0000"/>
              </a:solidFill>
            </a:endParaRPr>
          </a:p>
        </p:txBody>
      </p:sp>
      <p:sp>
        <p:nvSpPr>
          <p:cNvPr id="7" name="TextBox 6"/>
          <p:cNvSpPr txBox="1"/>
          <p:nvPr/>
        </p:nvSpPr>
        <p:spPr>
          <a:xfrm>
            <a:off x="3048000" y="4124980"/>
            <a:ext cx="1219200" cy="523220"/>
          </a:xfrm>
          <a:prstGeom prst="rect">
            <a:avLst/>
          </a:prstGeom>
          <a:noFill/>
        </p:spPr>
        <p:txBody>
          <a:bodyPr wrap="square" rtlCol="0">
            <a:spAutoFit/>
          </a:bodyPr>
          <a:lstStyle/>
          <a:p>
            <a:r>
              <a:rPr lang="en-US" sz="2800" dirty="0" smtClean="0">
                <a:solidFill>
                  <a:srgbClr val="FF0000"/>
                </a:solidFill>
              </a:rPr>
              <a:t>18</a:t>
            </a:r>
            <a:endParaRPr lang="en-US" sz="2800" dirty="0">
              <a:solidFill>
                <a:srgbClr val="FF0000"/>
              </a:solidFill>
            </a:endParaRPr>
          </a:p>
        </p:txBody>
      </p:sp>
      <p:sp>
        <p:nvSpPr>
          <p:cNvPr id="8" name="TextBox 7"/>
          <p:cNvSpPr txBox="1"/>
          <p:nvPr/>
        </p:nvSpPr>
        <p:spPr>
          <a:xfrm>
            <a:off x="2895600" y="4582180"/>
            <a:ext cx="1219200" cy="523220"/>
          </a:xfrm>
          <a:prstGeom prst="rect">
            <a:avLst/>
          </a:prstGeom>
          <a:noFill/>
        </p:spPr>
        <p:txBody>
          <a:bodyPr wrap="square" rtlCol="0">
            <a:spAutoFit/>
          </a:bodyPr>
          <a:lstStyle/>
          <a:p>
            <a:r>
              <a:rPr lang="en-US" sz="2800" dirty="0" smtClean="0">
                <a:solidFill>
                  <a:srgbClr val="FF0000"/>
                </a:solidFill>
              </a:rPr>
              <a:t>19</a:t>
            </a:r>
            <a:endParaRPr lang="en-US" sz="2800" dirty="0">
              <a:solidFill>
                <a:srgbClr val="FF0000"/>
              </a:solidFill>
            </a:endParaRPr>
          </a:p>
        </p:txBody>
      </p:sp>
      <p:sp>
        <p:nvSpPr>
          <p:cNvPr id="9" name="TextBox 8"/>
          <p:cNvSpPr txBox="1"/>
          <p:nvPr/>
        </p:nvSpPr>
        <p:spPr>
          <a:xfrm>
            <a:off x="2667000" y="5115580"/>
            <a:ext cx="1219200" cy="523220"/>
          </a:xfrm>
          <a:prstGeom prst="rect">
            <a:avLst/>
          </a:prstGeom>
          <a:noFill/>
        </p:spPr>
        <p:txBody>
          <a:bodyPr wrap="square" rtlCol="0">
            <a:spAutoFit/>
          </a:bodyPr>
          <a:lstStyle/>
          <a:p>
            <a:r>
              <a:rPr lang="en-US" sz="2800" dirty="0" smtClean="0">
                <a:solidFill>
                  <a:srgbClr val="FF0000"/>
                </a:solidFill>
              </a:rPr>
              <a:t>11</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Ratios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A ratio indicates a relationship between two numbers.</a:t>
            </a:r>
          </a:p>
          <a:p>
            <a:endParaRPr lang="en-US" dirty="0"/>
          </a:p>
        </p:txBody>
      </p:sp>
      <p:pic>
        <p:nvPicPr>
          <p:cNvPr id="100354" name="Picture 2" descr="http://upload.wikimedia.org/wikipedia/commons/thumb/d/de/Aspect-ratio-4x3.svg/220px-Aspect-ratio-4x3.svg.png"/>
          <p:cNvPicPr>
            <a:picLocks noChangeAspect="1" noChangeArrowheads="1"/>
          </p:cNvPicPr>
          <p:nvPr/>
        </p:nvPicPr>
        <p:blipFill>
          <a:blip r:embed="rId2" cstate="print"/>
          <a:srcRect/>
          <a:stretch>
            <a:fillRect/>
          </a:stretch>
        </p:blipFill>
        <p:spPr bwMode="auto">
          <a:xfrm>
            <a:off x="2590800" y="3124200"/>
            <a:ext cx="3733800" cy="285126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0354"/>
                                        </p:tgtEl>
                                        <p:attrNameLst>
                                          <p:attrName>style.visibility</p:attrName>
                                        </p:attrNameLst>
                                      </p:cBhvr>
                                      <p:to>
                                        <p:strVal val="visible"/>
                                      </p:to>
                                    </p:set>
                                    <p:animEffect transition="in" filter="fade">
                                      <p:cBhvr>
                                        <p:cTn id="11"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pPr algn="l"/>
            <a:r>
              <a:rPr lang="en-US" b="1" dirty="0" smtClean="0">
                <a:solidFill>
                  <a:schemeClr val="accent1">
                    <a:lumMod val="50000"/>
                  </a:schemeClr>
                </a:solidFill>
              </a:rPr>
              <a:t>Ratios (cont.)</a:t>
            </a:r>
            <a:endParaRPr lang="en-US" dirty="0"/>
          </a:p>
        </p:txBody>
      </p:sp>
      <p:sp>
        <p:nvSpPr>
          <p:cNvPr id="3" name="Content Placeholder 2"/>
          <p:cNvSpPr>
            <a:spLocks noGrp="1"/>
          </p:cNvSpPr>
          <p:nvPr>
            <p:ph idx="1"/>
          </p:nvPr>
        </p:nvSpPr>
        <p:spPr>
          <a:xfrm>
            <a:off x="381000" y="1981200"/>
            <a:ext cx="7772400" cy="4114800"/>
          </a:xfrm>
        </p:spPr>
        <p:txBody>
          <a:bodyPr/>
          <a:lstStyle/>
          <a:p>
            <a:pPr lvl="0"/>
            <a:r>
              <a:rPr lang="en-US" dirty="0"/>
              <a:t>Changing a fraction to a ratio</a:t>
            </a:r>
          </a:p>
          <a:p>
            <a:pPr lvl="1"/>
            <a:r>
              <a:rPr lang="en-US" dirty="0"/>
              <a:t>Reduce to lowest terms</a:t>
            </a:r>
          </a:p>
          <a:p>
            <a:pPr lvl="1"/>
            <a:r>
              <a:rPr lang="en-US" dirty="0"/>
              <a:t>Write the numerator of the fraction as the first number of the ratio</a:t>
            </a:r>
          </a:p>
          <a:p>
            <a:pPr lvl="1"/>
            <a:r>
              <a:rPr lang="en-US" dirty="0"/>
              <a:t>Place a colon after the first number</a:t>
            </a:r>
          </a:p>
          <a:p>
            <a:pPr lvl="1"/>
            <a:r>
              <a:rPr lang="en-US" dirty="0"/>
              <a:t>Write the denominator of the fraction as the second number of the ratio</a:t>
            </a:r>
          </a:p>
          <a:p>
            <a:endParaRPr lang="en-US" dirty="0"/>
          </a:p>
        </p:txBody>
      </p:sp>
      <p:pic>
        <p:nvPicPr>
          <p:cNvPr id="105474" name="Picture 2" descr="http://1.bp.blogspot.com/_oA2SLury9N0/TEDYLsrI-dI/AAAAAAAABMo/M_v4d8kUcL4/s1600/7116_f520.jpg"/>
          <p:cNvPicPr>
            <a:picLocks noChangeAspect="1" noChangeArrowheads="1"/>
          </p:cNvPicPr>
          <p:nvPr/>
        </p:nvPicPr>
        <p:blipFill>
          <a:blip r:embed="rId3" cstate="print"/>
          <a:srcRect/>
          <a:stretch>
            <a:fillRect/>
          </a:stretch>
        </p:blipFill>
        <p:spPr bwMode="auto">
          <a:xfrm>
            <a:off x="5943600" y="381000"/>
            <a:ext cx="2991042" cy="2277795"/>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705600" y="1905000"/>
            <a:ext cx="1295400" cy="707886"/>
          </a:xfrm>
          <a:prstGeom prst="rect">
            <a:avLst/>
          </a:prstGeom>
          <a:noFill/>
          <a:ln w="57150">
            <a:solidFill>
              <a:srgbClr val="C00000"/>
            </a:solidFill>
          </a:ln>
        </p:spPr>
        <p:txBody>
          <a:bodyPr wrap="square" rtlCol="0">
            <a:spAutoFit/>
          </a:bodyPr>
          <a:lstStyle/>
          <a:p>
            <a:r>
              <a:rPr lang="en-US" sz="4000" b="1" dirty="0" smtClean="0">
                <a:latin typeface="AdLib BT" pitchFamily="82" charset="0"/>
              </a:rPr>
              <a:t>1:4</a:t>
            </a:r>
            <a:endParaRPr lang="en-US" sz="4000" b="1" dirty="0">
              <a:latin typeface="AdLib BT" pitchFamily="82" charset="0"/>
            </a:endParaRPr>
          </a:p>
        </p:txBody>
      </p:sp>
      <p:sp>
        <p:nvSpPr>
          <p:cNvPr id="6" name="TextBox 5"/>
          <p:cNvSpPr txBox="1"/>
          <p:nvPr/>
        </p:nvSpPr>
        <p:spPr>
          <a:xfrm>
            <a:off x="6858000" y="990600"/>
            <a:ext cx="914400" cy="830997"/>
          </a:xfrm>
          <a:prstGeom prst="rect">
            <a:avLst/>
          </a:prstGeom>
          <a:solidFill>
            <a:srgbClr val="FFFFFF"/>
          </a:solidFill>
        </p:spPr>
        <p:txBody>
          <a:bodyPr wrap="square" rtlCol="0">
            <a:spAutoFit/>
          </a:bodyPr>
          <a:lstStyle/>
          <a:p>
            <a:r>
              <a:rPr lang="en-US" sz="2400" b="1" dirty="0" smtClean="0">
                <a:latin typeface="AdLib BT" pitchFamily="82" charset="0"/>
              </a:rPr>
              <a:t>4/16</a:t>
            </a:r>
          </a:p>
          <a:p>
            <a:endParaRPr lang="en-US" sz="2400" b="1" dirty="0">
              <a:latin typeface="AdLib BT" pitchFamily="82" charset="0"/>
            </a:endParaRPr>
          </a:p>
        </p:txBody>
      </p:sp>
      <p:sp>
        <p:nvSpPr>
          <p:cNvPr id="7" name="Rectangle 6"/>
          <p:cNvSpPr/>
          <p:nvPr/>
        </p:nvSpPr>
        <p:spPr bwMode="auto">
          <a:xfrm>
            <a:off x="6858000" y="1981200"/>
            <a:ext cx="228600" cy="5334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7162800" y="1981200"/>
            <a:ext cx="228600" cy="5334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7315200" y="1981200"/>
            <a:ext cx="381000" cy="5334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par>
                          <p:cTn id="13" fill="hold">
                            <p:stCondLst>
                              <p:cond delay="2000"/>
                            </p:stCondLst>
                            <p:childTnLst>
                              <p:par>
                                <p:cTn id="14" presetID="10" presetClass="exit" presetSubtype="0" fill="hold" grpId="0" nodeType="afterEffect">
                                  <p:stCondLst>
                                    <p:cond delay="0"/>
                                  </p:stCondLst>
                                  <p:childTnLst>
                                    <p:animEffect transition="out" filter="fade">
                                      <p:cBhvr>
                                        <p:cTn id="15" dur="2000"/>
                                        <p:tgtEl>
                                          <p:spTgt spid="6"/>
                                        </p:tgtEl>
                                      </p:cBhvr>
                                    </p:animEffect>
                                    <p:set>
                                      <p:cBhvr>
                                        <p:cTn id="16" dur="1" fill="hold">
                                          <p:stCondLst>
                                            <p:cond delay="1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bg/>
                                          </p:spTgt>
                                        </p:tgtEl>
                                        <p:attrNameLst>
                                          <p:attrName>style.visibility</p:attrName>
                                        </p:attrNameLst>
                                      </p:cBhvr>
                                      <p:to>
                                        <p:strVal val="visible"/>
                                      </p:to>
                                    </p:set>
                                    <p:animEffect transition="in" filter="fade">
                                      <p:cBhvr>
                                        <p:cTn id="24" dur="2000"/>
                                        <p:tgtEl>
                                          <p:spTgt spid="5">
                                            <p:bg/>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2000"/>
                                        <p:tgtEl>
                                          <p:spTgt spid="5">
                                            <p:txEl>
                                              <p:pRg st="0" end="0"/>
                                            </p:txEl>
                                          </p:spTgt>
                                        </p:tgtEl>
                                      </p:cBhvr>
                                    </p:animEffect>
                                  </p:childTnLst>
                                </p:cTn>
                              </p:par>
                              <p:par>
                                <p:cTn id="28" presetID="10" presetClass="exit" presetSubtype="0" fill="hold" grpId="0" nodeType="withEffect">
                                  <p:stCondLst>
                                    <p:cond delay="0"/>
                                  </p:stCondLst>
                                  <p:childTnLst>
                                    <p:animEffect transition="out" filter="fade">
                                      <p:cBhvr>
                                        <p:cTn id="29" dur="2000"/>
                                        <p:tgtEl>
                                          <p:spTgt spid="7"/>
                                        </p:tgtEl>
                                      </p:cBhvr>
                                    </p:animEffect>
                                    <p:set>
                                      <p:cBhvr>
                                        <p:cTn id="30" dur="1" fill="hold">
                                          <p:stCondLst>
                                            <p:cond delay="1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childTnLst>
                                </p:cTn>
                              </p:par>
                              <p:par>
                                <p:cTn id="36" presetID="10" presetClass="exit" presetSubtype="0" fill="hold" grpId="0" nodeType="withEffect">
                                  <p:stCondLst>
                                    <p:cond delay="0"/>
                                  </p:stCondLst>
                                  <p:childTnLst>
                                    <p:animEffect transition="out" filter="fade">
                                      <p:cBhvr>
                                        <p:cTn id="37" dur="2000"/>
                                        <p:tgtEl>
                                          <p:spTgt spid="8"/>
                                        </p:tgtEl>
                                      </p:cBhvr>
                                    </p:animEffect>
                                    <p:set>
                                      <p:cBhvr>
                                        <p:cTn id="38" dur="1" fill="hold">
                                          <p:stCondLst>
                                            <p:cond delay="1999"/>
                                          </p:stCondLst>
                                        </p:cTn>
                                        <p:tgtEl>
                                          <p:spTgt spid="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2000"/>
                                        <p:tgtEl>
                                          <p:spTgt spid="3">
                                            <p:txEl>
                                              <p:pRg st="4" end="4"/>
                                            </p:txEl>
                                          </p:spTgt>
                                        </p:tgtEl>
                                      </p:cBhvr>
                                    </p:animEffect>
                                  </p:childTnLst>
                                </p:cTn>
                              </p:par>
                              <p:par>
                                <p:cTn id="44" presetID="10" presetClass="exit" presetSubtype="0" fill="hold" grpId="0" nodeType="withEffect">
                                  <p:stCondLst>
                                    <p:cond delay="0"/>
                                  </p:stCondLst>
                                  <p:childTnLst>
                                    <p:animEffect transition="out" filter="fade">
                                      <p:cBhvr>
                                        <p:cTn id="45" dur="2000"/>
                                        <p:tgtEl>
                                          <p:spTgt spid="9"/>
                                        </p:tgtEl>
                                      </p:cBhvr>
                                    </p:animEffect>
                                    <p:set>
                                      <p:cBhvr>
                                        <p:cTn id="46"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build="allAtOnce" animBg="1"/>
      <p:bldP spid="6" grpId="0" animBg="1"/>
      <p:bldP spid="7" grpId="0" animBg="1"/>
      <p:bldP spid="8" grpId="0" animBg="1"/>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143000"/>
          </a:xfrm>
        </p:spPr>
        <p:txBody>
          <a:bodyPr/>
          <a:lstStyle/>
          <a:p>
            <a:r>
              <a:rPr lang="en-US" b="1" dirty="0" smtClean="0">
                <a:solidFill>
                  <a:schemeClr val="accent1">
                    <a:lumMod val="50000"/>
                  </a:schemeClr>
                </a:solidFill>
              </a:rPr>
              <a:t>Ratios (cont.)</a:t>
            </a:r>
            <a:endParaRPr lang="en-US" dirty="0"/>
          </a:p>
        </p:txBody>
      </p:sp>
      <p:sp>
        <p:nvSpPr>
          <p:cNvPr id="3" name="Content Placeholder 2"/>
          <p:cNvSpPr>
            <a:spLocks noGrp="1"/>
          </p:cNvSpPr>
          <p:nvPr>
            <p:ph idx="1"/>
          </p:nvPr>
        </p:nvSpPr>
        <p:spPr>
          <a:xfrm>
            <a:off x="533400" y="1447800"/>
            <a:ext cx="7772400" cy="4114800"/>
          </a:xfrm>
        </p:spPr>
        <p:txBody>
          <a:bodyPr/>
          <a:lstStyle/>
          <a:p>
            <a:pPr lvl="0"/>
            <a:r>
              <a:rPr lang="en-US" dirty="0"/>
              <a:t>Changing a percent to a ratio</a:t>
            </a:r>
          </a:p>
          <a:p>
            <a:pPr lvl="1"/>
            <a:r>
              <a:rPr lang="en-US" dirty="0"/>
              <a:t>Express the percent as a proper fraction reduced to lowest terms</a:t>
            </a:r>
          </a:p>
          <a:p>
            <a:pPr lvl="1"/>
            <a:r>
              <a:rPr lang="en-US" dirty="0"/>
              <a:t>Write the numerator of the fraction as the first number of the ratio.</a:t>
            </a:r>
          </a:p>
          <a:p>
            <a:pPr lvl="1"/>
            <a:r>
              <a:rPr lang="en-US" dirty="0"/>
              <a:t>Place a colon after the first number.</a:t>
            </a:r>
          </a:p>
          <a:p>
            <a:pPr lvl="1"/>
            <a:r>
              <a:rPr lang="en-US" dirty="0"/>
              <a:t>Write the denominator of the fraction as the second number of the ratio.</a:t>
            </a:r>
          </a:p>
          <a:p>
            <a:endParaRPr lang="en-US" dirty="0"/>
          </a:p>
        </p:txBody>
      </p:sp>
      <p:sp>
        <p:nvSpPr>
          <p:cNvPr id="4" name="TextBox 3"/>
          <p:cNvSpPr txBox="1"/>
          <p:nvPr/>
        </p:nvSpPr>
        <p:spPr>
          <a:xfrm>
            <a:off x="685800" y="5486400"/>
            <a:ext cx="7543800" cy="1200329"/>
          </a:xfrm>
          <a:prstGeom prst="rect">
            <a:avLst/>
          </a:prstGeom>
          <a:noFill/>
        </p:spPr>
        <p:txBody>
          <a:bodyPr wrap="square" rtlCol="0">
            <a:spAutoFit/>
          </a:bodyPr>
          <a:lstStyle/>
          <a:p>
            <a:r>
              <a:rPr lang="en-US" sz="2400" b="1" dirty="0" smtClean="0">
                <a:solidFill>
                  <a:srgbClr val="FF0000"/>
                </a:solidFill>
              </a:rPr>
              <a:t>Example: 	Percent as fraction:   25% = 25/100</a:t>
            </a:r>
          </a:p>
          <a:p>
            <a:r>
              <a:rPr lang="en-US" sz="2400" b="1" dirty="0" smtClean="0">
                <a:solidFill>
                  <a:srgbClr val="FF0000"/>
                </a:solidFill>
              </a:rPr>
              <a:t>		Reduced :	¼</a:t>
            </a:r>
          </a:p>
          <a:p>
            <a:r>
              <a:rPr lang="en-US" sz="2400" b="1" dirty="0" smtClean="0">
                <a:solidFill>
                  <a:srgbClr val="FF0000"/>
                </a:solidFill>
              </a:rPr>
              <a:t>		As a ratio:	1:4</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Now You Try It – </a:t>
            </a:r>
            <a:br>
              <a:rPr lang="en-US" dirty="0" smtClean="0">
                <a:solidFill>
                  <a:schemeClr val="accent1">
                    <a:lumMod val="75000"/>
                  </a:schemeClr>
                </a:solidFill>
              </a:rPr>
            </a:br>
            <a:r>
              <a:rPr lang="en-US" dirty="0" smtClean="0">
                <a:solidFill>
                  <a:schemeClr val="accent1">
                    <a:lumMod val="75000"/>
                  </a:schemeClr>
                </a:solidFill>
              </a:rPr>
              <a:t>Ratios</a:t>
            </a:r>
            <a:endParaRPr lang="en-US" dirty="0"/>
          </a:p>
        </p:txBody>
      </p:sp>
      <p:sp>
        <p:nvSpPr>
          <p:cNvPr id="3" name="Content Placeholder 2"/>
          <p:cNvSpPr>
            <a:spLocks noGrp="1"/>
          </p:cNvSpPr>
          <p:nvPr>
            <p:ph idx="1"/>
          </p:nvPr>
        </p:nvSpPr>
        <p:spPr/>
        <p:txBody>
          <a:bodyPr/>
          <a:lstStyle/>
          <a:p>
            <a:r>
              <a:rPr lang="en-US" dirty="0" smtClean="0"/>
              <a:t>Change the following fractions to a ratio:</a:t>
            </a:r>
          </a:p>
          <a:p>
            <a:pPr marL="971550" lvl="1" indent="-514350">
              <a:buFont typeface="+mj-lt"/>
              <a:buAutoNum type="arabicPeriod"/>
            </a:pPr>
            <a:r>
              <a:rPr lang="en-US" dirty="0" smtClean="0"/>
              <a:t>5/25 = ___________</a:t>
            </a:r>
          </a:p>
          <a:p>
            <a:pPr marL="971550" lvl="1" indent="-514350">
              <a:buFont typeface="+mj-lt"/>
              <a:buAutoNum type="arabicPeriod"/>
            </a:pPr>
            <a:r>
              <a:rPr lang="en-US" dirty="0" smtClean="0"/>
              <a:t>8/24 = ___________</a:t>
            </a:r>
          </a:p>
          <a:p>
            <a:pPr marL="971550" lvl="1" indent="-514350"/>
            <a:r>
              <a:rPr lang="en-US" dirty="0" smtClean="0"/>
              <a:t>Change the following percents to a ratio:</a:t>
            </a:r>
          </a:p>
          <a:p>
            <a:pPr marL="971550" lvl="1" indent="-514350">
              <a:buFont typeface="+mj-lt"/>
              <a:buAutoNum type="arabicPeriod"/>
            </a:pPr>
            <a:r>
              <a:rPr lang="en-US" dirty="0" smtClean="0"/>
              <a:t>30% = ___________</a:t>
            </a:r>
          </a:p>
          <a:p>
            <a:pPr marL="971550" lvl="1" indent="-514350">
              <a:buFont typeface="+mj-lt"/>
              <a:buAutoNum type="arabicPeriod"/>
            </a:pPr>
            <a:r>
              <a:rPr lang="en-US" dirty="0" smtClean="0"/>
              <a:t>68% = ___________</a:t>
            </a:r>
          </a:p>
          <a:p>
            <a:pPr marL="971550" lvl="1" indent="-514350">
              <a:buFont typeface="+mj-lt"/>
              <a:buAutoNum type="arabicPeriod"/>
            </a:pPr>
            <a:r>
              <a:rPr lang="en-US" dirty="0" smtClean="0"/>
              <a:t>15% = ___________</a:t>
            </a:r>
            <a:endParaRPr lang="en-US" dirty="0"/>
          </a:p>
        </p:txBody>
      </p:sp>
      <p:sp>
        <p:nvSpPr>
          <p:cNvPr id="5" name="TextBox 4"/>
          <p:cNvSpPr txBox="1"/>
          <p:nvPr/>
        </p:nvSpPr>
        <p:spPr>
          <a:xfrm>
            <a:off x="3124200" y="5105400"/>
            <a:ext cx="3352800" cy="523220"/>
          </a:xfrm>
          <a:prstGeom prst="rect">
            <a:avLst/>
          </a:prstGeom>
          <a:noFill/>
        </p:spPr>
        <p:txBody>
          <a:bodyPr wrap="square" rtlCol="0">
            <a:spAutoFit/>
          </a:bodyPr>
          <a:lstStyle/>
          <a:p>
            <a:r>
              <a:rPr lang="en-US" sz="2800" dirty="0" smtClean="0">
                <a:solidFill>
                  <a:srgbClr val="FF0000"/>
                </a:solidFill>
              </a:rPr>
              <a:t>15/100 = 3/25 = </a:t>
            </a:r>
            <a:r>
              <a:rPr lang="en-US" sz="2800" u="sng" dirty="0" smtClean="0">
                <a:solidFill>
                  <a:srgbClr val="FF0000"/>
                </a:solidFill>
              </a:rPr>
              <a:t>3:25</a:t>
            </a:r>
            <a:r>
              <a:rPr lang="en-US" sz="2800" dirty="0" smtClean="0">
                <a:solidFill>
                  <a:srgbClr val="FF0000"/>
                </a:solidFill>
              </a:rPr>
              <a:t> </a:t>
            </a:r>
            <a:endParaRPr lang="en-US" sz="2800" dirty="0">
              <a:solidFill>
                <a:srgbClr val="FF0000"/>
              </a:solidFill>
            </a:endParaRPr>
          </a:p>
        </p:txBody>
      </p:sp>
      <p:sp>
        <p:nvSpPr>
          <p:cNvPr id="6" name="TextBox 5"/>
          <p:cNvSpPr txBox="1"/>
          <p:nvPr/>
        </p:nvSpPr>
        <p:spPr>
          <a:xfrm>
            <a:off x="3048000" y="4648200"/>
            <a:ext cx="3962400" cy="523220"/>
          </a:xfrm>
          <a:prstGeom prst="rect">
            <a:avLst/>
          </a:prstGeom>
          <a:noFill/>
        </p:spPr>
        <p:txBody>
          <a:bodyPr wrap="square" rtlCol="0">
            <a:spAutoFit/>
          </a:bodyPr>
          <a:lstStyle/>
          <a:p>
            <a:r>
              <a:rPr lang="en-US" sz="2800" dirty="0" smtClean="0">
                <a:solidFill>
                  <a:srgbClr val="FF0000"/>
                </a:solidFill>
              </a:rPr>
              <a:t>68/100 = 17/25 = </a:t>
            </a:r>
            <a:r>
              <a:rPr lang="en-US" sz="2800" u="sng" dirty="0" smtClean="0">
                <a:solidFill>
                  <a:srgbClr val="FF0000"/>
                </a:solidFill>
              </a:rPr>
              <a:t>17:25</a:t>
            </a:r>
            <a:endParaRPr lang="en-US" sz="2800" u="sng" dirty="0">
              <a:solidFill>
                <a:srgbClr val="FF0000"/>
              </a:solidFill>
            </a:endParaRPr>
          </a:p>
        </p:txBody>
      </p:sp>
      <p:sp>
        <p:nvSpPr>
          <p:cNvPr id="7" name="TextBox 6"/>
          <p:cNvSpPr txBox="1"/>
          <p:nvPr/>
        </p:nvSpPr>
        <p:spPr>
          <a:xfrm>
            <a:off x="3048000" y="4038600"/>
            <a:ext cx="5029200" cy="523220"/>
          </a:xfrm>
          <a:prstGeom prst="rect">
            <a:avLst/>
          </a:prstGeom>
          <a:noFill/>
        </p:spPr>
        <p:txBody>
          <a:bodyPr wrap="square" rtlCol="0">
            <a:spAutoFit/>
          </a:bodyPr>
          <a:lstStyle/>
          <a:p>
            <a:r>
              <a:rPr lang="en-US" sz="2800" dirty="0" smtClean="0">
                <a:solidFill>
                  <a:srgbClr val="FF0000"/>
                </a:solidFill>
              </a:rPr>
              <a:t>30/100 = 3/10 = </a:t>
            </a:r>
            <a:r>
              <a:rPr lang="en-US" sz="2800" u="sng" dirty="0" smtClean="0">
                <a:solidFill>
                  <a:srgbClr val="FF0000"/>
                </a:solidFill>
              </a:rPr>
              <a:t>3:10</a:t>
            </a:r>
            <a:endParaRPr lang="en-US" sz="2800" u="sng" dirty="0">
              <a:solidFill>
                <a:srgbClr val="FF0000"/>
              </a:solidFill>
            </a:endParaRPr>
          </a:p>
        </p:txBody>
      </p:sp>
      <p:sp>
        <p:nvSpPr>
          <p:cNvPr id="8" name="TextBox 7"/>
          <p:cNvSpPr txBox="1"/>
          <p:nvPr/>
        </p:nvSpPr>
        <p:spPr>
          <a:xfrm>
            <a:off x="3048000" y="3048000"/>
            <a:ext cx="1219200" cy="523220"/>
          </a:xfrm>
          <a:prstGeom prst="rect">
            <a:avLst/>
          </a:prstGeom>
          <a:noFill/>
        </p:spPr>
        <p:txBody>
          <a:bodyPr wrap="square" rtlCol="0">
            <a:spAutoFit/>
          </a:bodyPr>
          <a:lstStyle/>
          <a:p>
            <a:r>
              <a:rPr lang="en-US" sz="2800" dirty="0" smtClean="0">
                <a:solidFill>
                  <a:srgbClr val="FF0000"/>
                </a:solidFill>
              </a:rPr>
              <a:t>1:3</a:t>
            </a:r>
            <a:endParaRPr lang="en-US" sz="2800" dirty="0">
              <a:solidFill>
                <a:srgbClr val="FF0000"/>
              </a:solidFill>
            </a:endParaRPr>
          </a:p>
        </p:txBody>
      </p:sp>
      <p:sp>
        <p:nvSpPr>
          <p:cNvPr id="9" name="TextBox 8"/>
          <p:cNvSpPr txBox="1"/>
          <p:nvPr/>
        </p:nvSpPr>
        <p:spPr>
          <a:xfrm>
            <a:off x="2971800" y="2590800"/>
            <a:ext cx="1219200" cy="523220"/>
          </a:xfrm>
          <a:prstGeom prst="rect">
            <a:avLst/>
          </a:prstGeom>
          <a:noFill/>
        </p:spPr>
        <p:txBody>
          <a:bodyPr wrap="square" rtlCol="0">
            <a:spAutoFit/>
          </a:bodyPr>
          <a:lstStyle/>
          <a:p>
            <a:r>
              <a:rPr lang="en-US" sz="2800" dirty="0" smtClean="0">
                <a:solidFill>
                  <a:srgbClr val="FF0000"/>
                </a:solidFill>
              </a:rPr>
              <a:t>1:5</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Averages</a:t>
            </a:r>
            <a:endParaRPr lang="en-US" dirty="0">
              <a:solidFill>
                <a:schemeClr val="accent1">
                  <a:lumMod val="50000"/>
                </a:schemeClr>
              </a:solidFill>
            </a:endParaRPr>
          </a:p>
        </p:txBody>
      </p:sp>
      <p:sp>
        <p:nvSpPr>
          <p:cNvPr id="3" name="Content Placeholder 2"/>
          <p:cNvSpPr>
            <a:spLocks noGrp="1"/>
          </p:cNvSpPr>
          <p:nvPr>
            <p:ph idx="1"/>
          </p:nvPr>
        </p:nvSpPr>
        <p:spPr>
          <a:xfrm>
            <a:off x="685800" y="1752600"/>
            <a:ext cx="7772400" cy="4114800"/>
          </a:xfrm>
        </p:spPr>
        <p:txBody>
          <a:bodyPr/>
          <a:lstStyle/>
          <a:p>
            <a:r>
              <a:rPr lang="en-US" dirty="0" smtClean="0"/>
              <a:t>Practice! </a:t>
            </a:r>
          </a:p>
          <a:p>
            <a:r>
              <a:rPr lang="en-US" dirty="0" smtClean="0"/>
              <a:t>Here’s the sample</a:t>
            </a:r>
          </a:p>
          <a:p>
            <a:pPr lvl="1"/>
            <a:r>
              <a:rPr lang="en-US" dirty="0" smtClean="0"/>
              <a:t>19</a:t>
            </a:r>
            <a:r>
              <a:rPr lang="en-US" dirty="0"/>
              <a:t>, 20, 21, 23, 18, 25, and </a:t>
            </a:r>
            <a:r>
              <a:rPr lang="en-US" dirty="0" smtClean="0"/>
              <a:t>26</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solidFill>
                  <a:schemeClr val="accent1">
                    <a:lumMod val="50000"/>
                  </a:schemeClr>
                </a:solidFill>
              </a:rPr>
              <a:t>Health Care uses the Metric System</a:t>
            </a:r>
            <a:endParaRPr lang="en-US" dirty="0">
              <a:solidFill>
                <a:schemeClr val="accent1">
                  <a:lumMod val="50000"/>
                </a:schemeClr>
              </a:solidFill>
            </a:endParaRPr>
          </a:p>
        </p:txBody>
      </p:sp>
      <p:sp>
        <p:nvSpPr>
          <p:cNvPr id="3" name="Content Placeholder 2"/>
          <p:cNvSpPr>
            <a:spLocks noGrp="1"/>
          </p:cNvSpPr>
          <p:nvPr>
            <p:ph idx="1"/>
          </p:nvPr>
        </p:nvSpPr>
        <p:spPr>
          <a:xfrm>
            <a:off x="457200" y="1600200"/>
            <a:ext cx="5943600" cy="4525963"/>
          </a:xfrm>
        </p:spPr>
        <p:txBody>
          <a:bodyPr/>
          <a:lstStyle/>
          <a:p>
            <a:r>
              <a:rPr lang="en-US" dirty="0" smtClean="0"/>
              <a:t>Why?</a:t>
            </a:r>
          </a:p>
          <a:p>
            <a:pPr lvl="1"/>
            <a:r>
              <a:rPr lang="en-US" dirty="0" smtClean="0"/>
              <a:t>To align with the rest of the world</a:t>
            </a:r>
          </a:p>
          <a:p>
            <a:pPr lvl="1"/>
            <a:r>
              <a:rPr lang="en-US" dirty="0" smtClean="0"/>
              <a:t>To assure accurate and consistent communication in a healthcare setting</a:t>
            </a:r>
          </a:p>
          <a:p>
            <a:pPr lvl="1"/>
            <a:r>
              <a:rPr lang="en-US" dirty="0" smtClean="0"/>
              <a:t>Because it is based on 10s, you can do some calculations in your head!</a:t>
            </a:r>
            <a:endParaRPr lang="en-US" dirty="0"/>
          </a:p>
        </p:txBody>
      </p:sp>
      <p:pic>
        <p:nvPicPr>
          <p:cNvPr id="1026" name="Picture 2" descr="http://www.pocketnurse.com/bigphotos/8928.jpg"/>
          <p:cNvPicPr>
            <a:picLocks noChangeAspect="1" noChangeArrowheads="1"/>
          </p:cNvPicPr>
          <p:nvPr/>
        </p:nvPicPr>
        <p:blipFill>
          <a:blip r:embed="rId3" cstate="print"/>
          <a:srcRect l="5567" t="17551" r="8151" b="21024"/>
          <a:stretch>
            <a:fillRect/>
          </a:stretch>
        </p:blipFill>
        <p:spPr bwMode="auto">
          <a:xfrm rot="4556094">
            <a:off x="5842655" y="2778117"/>
            <a:ext cx="3022529" cy="1365013"/>
          </a:xfrm>
          <a:prstGeom prst="rect">
            <a:avLst/>
          </a:prstGeom>
          <a:noFill/>
        </p:spPr>
      </p:pic>
      <p:sp>
        <p:nvSpPr>
          <p:cNvPr id="5" name="TextBox 4"/>
          <p:cNvSpPr txBox="1"/>
          <p:nvPr/>
        </p:nvSpPr>
        <p:spPr>
          <a:xfrm>
            <a:off x="7162800" y="4800600"/>
            <a:ext cx="1447800" cy="369332"/>
          </a:xfrm>
          <a:prstGeom prst="rect">
            <a:avLst/>
          </a:prstGeom>
          <a:noFill/>
        </p:spPr>
        <p:txBody>
          <a:bodyPr wrap="square" rtlCol="0">
            <a:spAutoFit/>
          </a:bodyPr>
          <a:lstStyle/>
          <a:p>
            <a:r>
              <a:rPr lang="en-US" sz="900" dirty="0" smtClean="0"/>
              <a:t>Image from </a:t>
            </a:r>
            <a:r>
              <a:rPr lang="en-US" sz="900" dirty="0" smtClean="0">
                <a:solidFill>
                  <a:srgbClr val="002060"/>
                </a:solidFill>
              </a:rPr>
              <a:t>www.pocketnurse.com</a:t>
            </a:r>
            <a:endParaRPr 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pPr lvl="0"/>
            <a:r>
              <a:rPr lang="en-US" dirty="0" smtClean="0">
                <a:solidFill>
                  <a:schemeClr val="accent1">
                    <a:lumMod val="50000"/>
                  </a:schemeClr>
                </a:solidFill>
              </a:rPr>
              <a:t>Basic rules to the </a:t>
            </a:r>
            <a:br>
              <a:rPr lang="en-US" dirty="0" smtClean="0">
                <a:solidFill>
                  <a:schemeClr val="accent1">
                    <a:lumMod val="50000"/>
                  </a:schemeClr>
                </a:solidFill>
              </a:rPr>
            </a:br>
            <a:r>
              <a:rPr lang="en-US" dirty="0" smtClean="0">
                <a:solidFill>
                  <a:schemeClr val="accent1">
                    <a:lumMod val="50000"/>
                  </a:schemeClr>
                </a:solidFill>
              </a:rPr>
              <a:t>Metric System</a:t>
            </a:r>
            <a:endParaRPr lang="en-US" dirty="0">
              <a:solidFill>
                <a:schemeClr val="accent1">
                  <a:lumMod val="50000"/>
                </a:schemeClr>
              </a:solidFill>
            </a:endParaRPr>
          </a:p>
        </p:txBody>
      </p:sp>
      <p:sp>
        <p:nvSpPr>
          <p:cNvPr id="3" name="Content Placeholder 2"/>
          <p:cNvSpPr>
            <a:spLocks noGrp="1"/>
          </p:cNvSpPr>
          <p:nvPr>
            <p:ph idx="1"/>
          </p:nvPr>
        </p:nvSpPr>
        <p:spPr>
          <a:xfrm>
            <a:off x="304800" y="1600200"/>
            <a:ext cx="8534400" cy="4419600"/>
          </a:xfrm>
        </p:spPr>
        <p:txBody>
          <a:bodyPr/>
          <a:lstStyle/>
          <a:p>
            <a:pPr lvl="1">
              <a:buNone/>
            </a:pPr>
            <a:r>
              <a:rPr lang="en-US" dirty="0" smtClean="0"/>
              <a:t>1</a:t>
            </a:r>
            <a:r>
              <a:rPr lang="en-US" sz="3200" dirty="0" smtClean="0"/>
              <a:t>.  Use decimals, not fractions</a:t>
            </a:r>
          </a:p>
          <a:p>
            <a:pPr lvl="3"/>
            <a:r>
              <a:rPr lang="en-US" sz="2400" dirty="0" smtClean="0"/>
              <a:t>Ex</a:t>
            </a:r>
            <a:r>
              <a:rPr lang="en-US" sz="2400" dirty="0"/>
              <a:t>: 1/10 = 0.1</a:t>
            </a:r>
          </a:p>
          <a:p>
            <a:pPr lvl="1">
              <a:buNone/>
            </a:pPr>
            <a:r>
              <a:rPr lang="en-US" sz="3200" dirty="0" smtClean="0"/>
              <a:t>2.  Write a 0 before a decimal. </a:t>
            </a:r>
          </a:p>
          <a:p>
            <a:pPr lvl="3"/>
            <a:r>
              <a:rPr lang="en-US" sz="2400" dirty="0" smtClean="0"/>
              <a:t>Ex</a:t>
            </a:r>
            <a:r>
              <a:rPr lang="en-US" sz="2400" dirty="0"/>
              <a:t>: .1 is 0.1</a:t>
            </a:r>
          </a:p>
          <a:p>
            <a:pPr lvl="1">
              <a:buNone/>
            </a:pPr>
            <a:r>
              <a:rPr lang="en-US" sz="3200" dirty="0" smtClean="0"/>
              <a:t>3.  Abbreviations </a:t>
            </a:r>
            <a:r>
              <a:rPr lang="en-US" sz="3200" dirty="0"/>
              <a:t>for metric terms are never </a:t>
            </a:r>
            <a:r>
              <a:rPr lang="en-US" sz="3200" dirty="0" smtClean="0"/>
              <a:t>plural.  </a:t>
            </a:r>
          </a:p>
          <a:p>
            <a:pPr lvl="3"/>
            <a:r>
              <a:rPr lang="en-US" sz="2400" dirty="0" smtClean="0"/>
              <a:t>Ex</a:t>
            </a:r>
            <a:r>
              <a:rPr lang="en-US" sz="2400" dirty="0"/>
              <a:t>: grams is g, </a:t>
            </a:r>
            <a:r>
              <a:rPr lang="en-US" sz="2400" i="1" dirty="0"/>
              <a:t>not </a:t>
            </a:r>
            <a:r>
              <a:rPr lang="en-US" sz="2400" dirty="0" err="1" smtClean="0"/>
              <a:t>gs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Prefixes make it simple!</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What’s the pattern?</a:t>
            </a:r>
          </a:p>
          <a:p>
            <a:r>
              <a:rPr lang="en-US" dirty="0" smtClean="0"/>
              <a:t>1 kilometer =		1,000 meters</a:t>
            </a:r>
          </a:p>
          <a:p>
            <a:r>
              <a:rPr lang="en-US" dirty="0" smtClean="0"/>
              <a:t>1 hectometer = 	100 meters</a:t>
            </a:r>
          </a:p>
          <a:p>
            <a:r>
              <a:rPr lang="en-US" dirty="0" smtClean="0"/>
              <a:t>1 </a:t>
            </a:r>
            <a:r>
              <a:rPr lang="en-US" dirty="0" err="1" smtClean="0"/>
              <a:t>dekameter</a:t>
            </a:r>
            <a:r>
              <a:rPr lang="en-US" dirty="0" smtClean="0"/>
              <a:t> = 	10 meters</a:t>
            </a:r>
          </a:p>
          <a:p>
            <a:r>
              <a:rPr lang="en-US" dirty="0" smtClean="0"/>
              <a:t>1 meter </a:t>
            </a:r>
          </a:p>
          <a:p>
            <a:r>
              <a:rPr lang="en-US" dirty="0" smtClean="0"/>
              <a:t>1 decimeter =		0.1 meter</a:t>
            </a:r>
          </a:p>
          <a:p>
            <a:r>
              <a:rPr lang="en-US" dirty="0" smtClean="0"/>
              <a:t>1 centimeter =		0.01 meter</a:t>
            </a:r>
          </a:p>
          <a:p>
            <a:r>
              <a:rPr lang="en-US" dirty="0" smtClean="0"/>
              <a:t>1 millimeter = 	0.001 meter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Start with Length</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Write and memorize!</a:t>
            </a:r>
          </a:p>
          <a:p>
            <a:r>
              <a:rPr lang="en-US" dirty="0" smtClean="0"/>
              <a:t>1 kilometer =		1,000 meters</a:t>
            </a:r>
          </a:p>
          <a:p>
            <a:r>
              <a:rPr lang="en-US" dirty="0" smtClean="0"/>
              <a:t>1 meter </a:t>
            </a:r>
          </a:p>
          <a:p>
            <a:r>
              <a:rPr lang="en-US" dirty="0" smtClean="0"/>
              <a:t>1 centimeter =		0.01 meter</a:t>
            </a:r>
          </a:p>
          <a:p>
            <a:r>
              <a:rPr lang="en-US" dirty="0" smtClean="0"/>
              <a:t>1 millimeter = 	0.001 meter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umbers design template">
  <a:themeElements>
    <a:clrScheme name="Office Theme 2">
      <a:dk1>
        <a:srgbClr val="000000"/>
      </a:dk1>
      <a:lt1>
        <a:srgbClr val="FFFFEE"/>
      </a:lt1>
      <a:dk2>
        <a:srgbClr val="000000"/>
      </a:dk2>
      <a:lt2>
        <a:srgbClr val="C3B59F"/>
      </a:lt2>
      <a:accent1>
        <a:srgbClr val="9CB3D8"/>
      </a:accent1>
      <a:accent2>
        <a:srgbClr val="F8F8F8"/>
      </a:accent2>
      <a:accent3>
        <a:srgbClr val="FFFFF5"/>
      </a:accent3>
      <a:accent4>
        <a:srgbClr val="000000"/>
      </a:accent4>
      <a:accent5>
        <a:srgbClr val="CBD6E9"/>
      </a:accent5>
      <a:accent6>
        <a:srgbClr val="E1E1E1"/>
      </a:accent6>
      <a:hlink>
        <a:srgbClr val="A9A460"/>
      </a:hlink>
      <a:folHlink>
        <a:srgbClr val="E4E1D7"/>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7F796F"/>
        </a:dk1>
        <a:lt1>
          <a:srgbClr val="FFFFFF"/>
        </a:lt1>
        <a:dk2>
          <a:srgbClr val="BDBB92"/>
        </a:dk2>
        <a:lt2>
          <a:srgbClr val="FFFFCC"/>
        </a:lt2>
        <a:accent1>
          <a:srgbClr val="8B91B9"/>
        </a:accent1>
        <a:accent2>
          <a:srgbClr val="D5D9B7"/>
        </a:accent2>
        <a:accent3>
          <a:srgbClr val="DBDAC7"/>
        </a:accent3>
        <a:accent4>
          <a:srgbClr val="DADADA"/>
        </a:accent4>
        <a:accent5>
          <a:srgbClr val="C4C7D9"/>
        </a:accent5>
        <a:accent6>
          <a:srgbClr val="C1C4A6"/>
        </a:accent6>
        <a:hlink>
          <a:srgbClr val="B46875"/>
        </a:hlink>
        <a:folHlink>
          <a:srgbClr val="C2BAA7"/>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EE"/>
        </a:lt1>
        <a:dk2>
          <a:srgbClr val="000000"/>
        </a:dk2>
        <a:lt2>
          <a:srgbClr val="C3B59F"/>
        </a:lt2>
        <a:accent1>
          <a:srgbClr val="9CB3D8"/>
        </a:accent1>
        <a:accent2>
          <a:srgbClr val="F8F8F8"/>
        </a:accent2>
        <a:accent3>
          <a:srgbClr val="FFFFF5"/>
        </a:accent3>
        <a:accent4>
          <a:srgbClr val="000000"/>
        </a:accent4>
        <a:accent5>
          <a:srgbClr val="CBD6E9"/>
        </a:accent5>
        <a:accent6>
          <a:srgbClr val="E1E1E1"/>
        </a:accent6>
        <a:hlink>
          <a:srgbClr val="A9A460"/>
        </a:hlink>
        <a:folHlink>
          <a:srgbClr val="E4E1D7"/>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Numbers design template</Template>
  <TotalTime>1395</TotalTime>
  <Words>2931</Words>
  <Application>Microsoft Office PowerPoint</Application>
  <PresentationFormat>On-screen Show (4:3)</PresentationFormat>
  <Paragraphs>519</Paragraphs>
  <Slides>45</Slides>
  <Notes>38</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Numbers design template</vt:lpstr>
      <vt:lpstr>Slide 1</vt:lpstr>
      <vt:lpstr>Why is math important in healthcare?</vt:lpstr>
      <vt:lpstr>Confidence with Numbers! </vt:lpstr>
      <vt:lpstr>Basic Math</vt:lpstr>
      <vt:lpstr>Averages</vt:lpstr>
      <vt:lpstr>Health Care uses the Metric System</vt:lpstr>
      <vt:lpstr>Basic rules to the  Metric System</vt:lpstr>
      <vt:lpstr>Prefixes make it simple!</vt:lpstr>
      <vt:lpstr>Start with Length</vt:lpstr>
      <vt:lpstr>Make a Mental Picture</vt:lpstr>
      <vt:lpstr>Length Practice!</vt:lpstr>
      <vt:lpstr>What about weight?</vt:lpstr>
      <vt:lpstr>Make a Mental Picture</vt:lpstr>
      <vt:lpstr>Weight practice!</vt:lpstr>
      <vt:lpstr>What about volume?</vt:lpstr>
      <vt:lpstr>Make a Mental Picture</vt:lpstr>
      <vt:lpstr>Volume practice!</vt:lpstr>
      <vt:lpstr>Now its time to get serious</vt:lpstr>
      <vt:lpstr>Converting Grams</vt:lpstr>
      <vt:lpstr>Practice converting grams and kg</vt:lpstr>
      <vt:lpstr>Converting Meters</vt:lpstr>
      <vt:lpstr>Metric Quiz</vt:lpstr>
      <vt:lpstr>Congratulations! Time to Convert Household Weight</vt:lpstr>
      <vt:lpstr>Now You Try It - Weight</vt:lpstr>
      <vt:lpstr>Congratulations! Time to Convert Household Length</vt:lpstr>
      <vt:lpstr>Now You Try It - Length</vt:lpstr>
      <vt:lpstr>Congratulations! Time to Convert Household Volume</vt:lpstr>
      <vt:lpstr>Isn’t That Funny Math?</vt:lpstr>
      <vt:lpstr>Now You Try It - Volume</vt:lpstr>
      <vt:lpstr>Congratulations! Time to Convert Temperature</vt:lpstr>
      <vt:lpstr>Now You Try It - Temperature</vt:lpstr>
      <vt:lpstr>24 hour clock</vt:lpstr>
      <vt:lpstr>24 hour clock</vt:lpstr>
      <vt:lpstr>Percents </vt:lpstr>
      <vt:lpstr>Percents (cont.)</vt:lpstr>
      <vt:lpstr>Percents (cont.)</vt:lpstr>
      <vt:lpstr>Now You Try It - Percents</vt:lpstr>
      <vt:lpstr>Roman Numerals </vt:lpstr>
      <vt:lpstr>Roman Numerals</vt:lpstr>
      <vt:lpstr>Roman Numerals (cont.)</vt:lpstr>
      <vt:lpstr>Now You Try It –  Roman Numerals</vt:lpstr>
      <vt:lpstr>Ratios </vt:lpstr>
      <vt:lpstr>Ratios (cont.)</vt:lpstr>
      <vt:lpstr>Ratios (cont.)</vt:lpstr>
      <vt:lpstr>Now You Try It –  Ratios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 Smith</dc:creator>
  <cp:lastModifiedBy>Andrew Miller</cp:lastModifiedBy>
  <cp:revision>88</cp:revision>
  <dcterms:created xsi:type="dcterms:W3CDTF">2009-02-13T17:10:26Z</dcterms:created>
  <dcterms:modified xsi:type="dcterms:W3CDTF">2013-09-19T04:05:01Z</dcterms:modified>
</cp:coreProperties>
</file>